
<file path=[Content_Types].xml><?xml version="1.0" encoding="utf-8"?>
<Types xmlns="http://schemas.openxmlformats.org/package/2006/content-types">
  <Default Extension="avif" ContentType="image/avif"/>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media/image77.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2"/>
  </p:notesMasterIdLst>
  <p:sldIdLst>
    <p:sldId id="257" r:id="rId2"/>
    <p:sldId id="258" r:id="rId3"/>
    <p:sldId id="259" r:id="rId4"/>
    <p:sldId id="261" r:id="rId5"/>
    <p:sldId id="262" r:id="rId6"/>
    <p:sldId id="269" r:id="rId7"/>
    <p:sldId id="278" r:id="rId8"/>
    <p:sldId id="280" r:id="rId9"/>
    <p:sldId id="2147374330" r:id="rId10"/>
    <p:sldId id="2147374328" r:id="rId11"/>
    <p:sldId id="2147374331" r:id="rId12"/>
    <p:sldId id="2147374445" r:id="rId13"/>
    <p:sldId id="2147374333" r:id="rId14"/>
    <p:sldId id="2147374446" r:id="rId15"/>
    <p:sldId id="256" r:id="rId16"/>
    <p:sldId id="2147374447" r:id="rId17"/>
    <p:sldId id="4670" r:id="rId18"/>
    <p:sldId id="2147374171" r:id="rId19"/>
    <p:sldId id="2147374335" r:id="rId20"/>
    <p:sldId id="2147374451" r:id="rId21"/>
    <p:sldId id="2147374352" r:id="rId22"/>
    <p:sldId id="267" r:id="rId23"/>
    <p:sldId id="282" r:id="rId24"/>
    <p:sldId id="283" r:id="rId25"/>
    <p:sldId id="360" r:id="rId26"/>
    <p:sldId id="331" r:id="rId27"/>
    <p:sldId id="332" r:id="rId28"/>
    <p:sldId id="333" r:id="rId29"/>
    <p:sldId id="334" r:id="rId30"/>
    <p:sldId id="337" r:id="rId31"/>
    <p:sldId id="338" r:id="rId32"/>
    <p:sldId id="343" r:id="rId33"/>
    <p:sldId id="344" r:id="rId34"/>
    <p:sldId id="345" r:id="rId35"/>
    <p:sldId id="361" r:id="rId36"/>
    <p:sldId id="279" r:id="rId37"/>
    <p:sldId id="362" r:id="rId38"/>
    <p:sldId id="363" r:id="rId39"/>
    <p:sldId id="364" r:id="rId40"/>
    <p:sldId id="365" r:id="rId41"/>
    <p:sldId id="285" r:id="rId42"/>
    <p:sldId id="284" r:id="rId43"/>
    <p:sldId id="286" r:id="rId44"/>
    <p:sldId id="287" r:id="rId45"/>
    <p:sldId id="288" r:id="rId46"/>
    <p:sldId id="289"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66" r:id="rId60"/>
    <p:sldId id="367" r:id="rId61"/>
    <p:sldId id="368" r:id="rId62"/>
    <p:sldId id="369" r:id="rId63"/>
    <p:sldId id="370" r:id="rId64"/>
    <p:sldId id="371" r:id="rId65"/>
    <p:sldId id="372" r:id="rId66"/>
    <p:sldId id="373" r:id="rId67"/>
    <p:sldId id="374" r:id="rId68"/>
    <p:sldId id="375" r:id="rId69"/>
    <p:sldId id="376" r:id="rId70"/>
    <p:sldId id="291" r:id="rId71"/>
    <p:sldId id="281" r:id="rId72"/>
    <p:sldId id="377" r:id="rId73"/>
    <p:sldId id="268" r:id="rId74"/>
    <p:sldId id="273" r:id="rId75"/>
    <p:sldId id="378" r:id="rId76"/>
    <p:sldId id="379" r:id="rId77"/>
    <p:sldId id="380" r:id="rId78"/>
    <p:sldId id="381" r:id="rId79"/>
    <p:sldId id="271" r:id="rId80"/>
    <p:sldId id="276" r:id="rId81"/>
  </p:sldIdLst>
  <p:sldSz cx="18288000" cy="10287000"/>
  <p:notesSz cx="6858000" cy="9144000"/>
  <p:embeddedFontLst>
    <p:embeddedFont>
      <p:font typeface="Century Gothic" panose="020B0502020202020204" pitchFamily="34" charset="0"/>
      <p:regular r:id="rId83"/>
      <p:bold r:id="rId84"/>
      <p:italic r:id="rId85"/>
      <p:boldItalic r:id="rId86"/>
    </p:embeddedFont>
    <p:embeddedFont>
      <p:font typeface="Garamond" panose="02020404030301010803" pitchFamily="18" charset="0"/>
      <p:regular r:id="rId87"/>
      <p:bold r:id="rId88"/>
      <p:italic r:id="rId89"/>
    </p:embeddedFont>
    <p:embeddedFont>
      <p:font typeface="Ink Free" panose="03080402000500000000" pitchFamily="66" charset="0"/>
      <p:regular r:id="rId90"/>
    </p:embeddedFont>
    <p:embeddedFont>
      <p:font typeface="Lato 1" panose="020B0604020202020204" charset="0"/>
      <p:regular r:id="rId91"/>
    </p:embeddedFont>
    <p:embeddedFont>
      <p:font typeface="Lato 1 Bold" panose="020B0604020202020204" charset="0"/>
      <p:regular r:id="rId92"/>
    </p:embeddedFont>
    <p:embeddedFont>
      <p:font typeface="Lato 2" panose="020B0604020202020204" charset="0"/>
      <p:regular r:id="rId93"/>
    </p:embeddedFont>
    <p:embeddedFont>
      <p:font typeface="Lato 2 Bold" panose="020B0604020202020204" charset="0"/>
      <p:regular r:id="rId94"/>
    </p:embeddedFont>
    <p:embeddedFont>
      <p:font typeface="Montserrat" panose="00000500000000000000" pitchFamily="2" charset="0"/>
      <p:regular r:id="rId95"/>
      <p:bold r:id="rId96"/>
      <p:italic r:id="rId97"/>
      <p:boldItalic r:id="rId98"/>
    </p:embeddedFont>
    <p:embeddedFont>
      <p:font typeface="Poppins" panose="00000500000000000000" pitchFamily="2" charset="0"/>
      <p:regular r:id="rId99"/>
      <p:bold r:id="rId100"/>
      <p:italic r:id="rId101"/>
      <p:boldItalic r:id="rId102"/>
    </p:embeddedFont>
    <p:embeddedFont>
      <p:font typeface="Poppins Bold" panose="00000800000000000000" charset="0"/>
      <p:regular r:id="rId103"/>
    </p:embeddedFont>
    <p:embeddedFont>
      <p:font typeface="Poppins Heavy" panose="020B0604020202020204" charset="0"/>
      <p:regular r:id="rId10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8" d="100"/>
          <a:sy n="48" d="100"/>
        </p:scale>
        <p:origin x="48"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0.fntdata"/><Relationship Id="rId5" Type="http://schemas.openxmlformats.org/officeDocument/2006/relationships/slide" Target="slides/slide4.xml"/><Relationship Id="rId90" Type="http://schemas.openxmlformats.org/officeDocument/2006/relationships/font" Target="fonts/font8.fntdata"/><Relationship Id="rId95" Type="http://schemas.openxmlformats.org/officeDocument/2006/relationships/font" Target="fonts/font1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1.fntdata"/><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font" Target="fonts/font6.fntdata"/><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 Id="rId94" Type="http://schemas.openxmlformats.org/officeDocument/2006/relationships/font" Target="fonts/font12.fntdata"/><Relationship Id="rId99" Type="http://schemas.openxmlformats.org/officeDocument/2006/relationships/font" Target="fonts/font17.fntdata"/><Relationship Id="rId10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schemas.openxmlformats.org/officeDocument/2006/relationships/font" Target="fonts/font2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5.fntdata"/><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8.fntdata"/><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ata1.xml.rels><?xml version="1.0" encoding="UTF-8" standalone="yes"?>
<Relationships xmlns="http://schemas.openxmlformats.org/package/2006/relationships"><Relationship Id="rId8" Type="http://schemas.openxmlformats.org/officeDocument/2006/relationships/hyperlink" Target="https://www.coalitionfortheicc.org/topics/budget-and-finance" TargetMode="External"/><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image" Target="../media/image63.jpeg"/><Relationship Id="rId6" Type="http://schemas.openxmlformats.org/officeDocument/2006/relationships/image" Target="../media/image68.jpeg"/><Relationship Id="rId11" Type="http://schemas.openxmlformats.org/officeDocument/2006/relationships/image" Target="../media/image71.jpeg"/><Relationship Id="rId5" Type="http://schemas.openxmlformats.org/officeDocument/2006/relationships/image" Target="../media/image67.jpeg"/><Relationship Id="rId10" Type="http://schemas.openxmlformats.org/officeDocument/2006/relationships/hyperlink" Target="https://www.sewmamasew.com/25-tween-outfit-ideas-2026/" TargetMode="External"/><Relationship Id="rId4" Type="http://schemas.openxmlformats.org/officeDocument/2006/relationships/image" Target="../media/image66.jpeg"/><Relationship Id="rId9" Type="http://schemas.openxmlformats.org/officeDocument/2006/relationships/image" Target="../media/image70.jpeg"/></Relationships>
</file>

<file path=ppt/diagrams/_rels/drawing1.xml.rels><?xml version="1.0" encoding="UTF-8" standalone="yes"?>
<Relationships xmlns="http://schemas.openxmlformats.org/package/2006/relationships"><Relationship Id="rId8" Type="http://schemas.openxmlformats.org/officeDocument/2006/relationships/hyperlink" Target="https://www.coalitionfortheicc.org/topics/budget-and-finance" TargetMode="External"/><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image" Target="../media/image63.jpeg"/><Relationship Id="rId6" Type="http://schemas.openxmlformats.org/officeDocument/2006/relationships/image" Target="../media/image68.jpeg"/><Relationship Id="rId11" Type="http://schemas.openxmlformats.org/officeDocument/2006/relationships/image" Target="../media/image71.jpeg"/><Relationship Id="rId5" Type="http://schemas.openxmlformats.org/officeDocument/2006/relationships/image" Target="../media/image67.jpeg"/><Relationship Id="rId10" Type="http://schemas.openxmlformats.org/officeDocument/2006/relationships/hyperlink" Target="https://www.sewmamasew.com/25-tween-outfit-ideas-2026/" TargetMode="External"/><Relationship Id="rId4" Type="http://schemas.openxmlformats.org/officeDocument/2006/relationships/image" Target="../media/image66.jpeg"/><Relationship Id="rId9" Type="http://schemas.openxmlformats.org/officeDocument/2006/relationships/image" Target="../media/image7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28D662-5EF6-1E44-B763-26A9B8FF1B9A}" type="doc">
      <dgm:prSet loTypeId="urn:microsoft.com/office/officeart/2024/layout/MeetTheTeam" loCatId="" qsTypeId="urn:microsoft.com/office/officeart/2005/8/quickstyle/simple1" qsCatId="simple" csTypeId="urn:microsoft.com/office/officeart/2005/8/colors/accent1_2" csCatId="accent1" phldr="1"/>
      <dgm:spPr/>
      <dgm:t>
        <a:bodyPr/>
        <a:lstStyle/>
        <a:p>
          <a:endParaRPr lang="en-US"/>
        </a:p>
      </dgm:t>
    </dgm:pt>
    <dgm:pt modelId="{0BEB7669-C77C-324F-A0E2-689F9C4DB715}">
      <dgm:prSet phldrT="Name"/>
      <dgm:spPr/>
      <dgm:t>
        <a:bodyPr/>
        <a:lstStyle/>
        <a:p>
          <a:pPr>
            <a:defRPr b="1"/>
          </a:pPr>
          <a:r>
            <a:rPr lang="en-US" b="0"/>
            <a:t>Literacy</a:t>
          </a:r>
        </a:p>
      </dgm:t>
    </dgm:pt>
    <dgm:pt modelId="{03ACE43B-974F-CF4C-A401-14E2CF1A927F}" type="parTrans" cxnId="{39E6B808-710C-C34B-BE62-F1C553509E5A}">
      <dgm:prSet/>
      <dgm:spPr/>
      <dgm:t>
        <a:bodyPr/>
        <a:lstStyle/>
        <a:p>
          <a:endParaRPr lang="en-US"/>
        </a:p>
      </dgm:t>
    </dgm:pt>
    <dgm:pt modelId="{3B3B81E7-6FB4-0B41-AC30-D6B6C1FC24A5}" type="sibTrans" cxnId="{39E6B808-710C-C34B-BE62-F1C553509E5A}">
      <dgm:prSet/>
      <dgm:spPr/>
      <dgm:t>
        <a:bodyPr/>
        <a:lstStyle/>
        <a:p>
          <a:endParaRPr lang="en-US"/>
        </a:p>
      </dgm:t>
    </dgm:pt>
    <dgm:pt modelId="{45826479-AE45-4E45-8C7E-30E99AD65B31}">
      <dgm:prSet phldrT="Role"/>
      <dgm:spPr/>
      <dgm:t>
        <a:bodyPr/>
        <a:lstStyle/>
        <a:p>
          <a:pPr>
            <a:defRPr b="1"/>
          </a:pPr>
          <a:r>
            <a:rPr lang="en-US" b="0"/>
            <a:t>Math</a:t>
          </a:r>
        </a:p>
      </dgm:t>
    </dgm:pt>
    <dgm:pt modelId="{66A8E68A-0904-3144-97E8-956289C7658F}" type="sibTrans" cxnId="{CC4F1D65-61F4-FF44-8335-3889B3561BC3}">
      <dgm:prSet/>
      <dgm:spPr/>
      <dgm:t>
        <a:bodyPr/>
        <a:lstStyle/>
        <a:p>
          <a:endParaRPr lang="en-US"/>
        </a:p>
      </dgm:t>
    </dgm:pt>
    <dgm:pt modelId="{96B71821-D453-7644-BB4D-A90A31C1CBBD}" type="parTrans" cxnId="{CC4F1D65-61F4-FF44-8335-3889B3561BC3}">
      <dgm:prSet/>
      <dgm:spPr/>
      <dgm:t>
        <a:bodyPr/>
        <a:lstStyle/>
        <a:p>
          <a:endParaRPr lang="en-US"/>
        </a:p>
      </dgm:t>
    </dgm:pt>
    <dgm:pt modelId="{C6C89C1F-FF61-9A4C-BFA7-1DBE4C45F0DC}">
      <dgm:prSet phldrT="Name"/>
      <dgm:spPr/>
      <dgm:t>
        <a:bodyPr/>
        <a:lstStyle/>
        <a:p>
          <a:pPr>
            <a:defRPr b="1"/>
          </a:pPr>
          <a:r>
            <a:rPr lang="en-US" b="0"/>
            <a:t>Attendance</a:t>
          </a:r>
        </a:p>
      </dgm:t>
    </dgm:pt>
    <dgm:pt modelId="{D9C6D5CD-D87F-614A-9033-4F1F2D321E02}" type="sibTrans" cxnId="{007A22D7-0ABE-6244-9305-F32D82B35080}">
      <dgm:prSet/>
      <dgm:spPr/>
      <dgm:t>
        <a:bodyPr/>
        <a:lstStyle/>
        <a:p>
          <a:endParaRPr lang="en-US"/>
        </a:p>
      </dgm:t>
    </dgm:pt>
    <dgm:pt modelId="{17ABE06B-AC40-E44D-8856-D7F45067D504}" type="parTrans" cxnId="{007A22D7-0ABE-6244-9305-F32D82B35080}">
      <dgm:prSet/>
      <dgm:spPr/>
      <dgm:t>
        <a:bodyPr/>
        <a:lstStyle/>
        <a:p>
          <a:endParaRPr lang="en-US"/>
        </a:p>
      </dgm:t>
    </dgm:pt>
    <dgm:pt modelId="{FAC3DA7D-AFAB-AE4B-969B-228434E5AC8B}">
      <dgm:prSet phldrT="Role"/>
      <dgm:spPr/>
      <dgm:t>
        <a:bodyPr/>
        <a:lstStyle/>
        <a:p>
          <a:pPr>
            <a:defRPr b="1"/>
          </a:pPr>
          <a:r>
            <a:rPr lang="en-US" b="0"/>
            <a:t>AI Literacy</a:t>
          </a:r>
        </a:p>
      </dgm:t>
    </dgm:pt>
    <dgm:pt modelId="{9BEAFBFB-2E4D-FC46-8608-F4999A62327E}" type="sibTrans" cxnId="{C4D426AC-6752-FC45-A141-AF3B2739B8B8}">
      <dgm:prSet/>
      <dgm:spPr/>
      <dgm:t>
        <a:bodyPr/>
        <a:lstStyle/>
        <a:p>
          <a:endParaRPr lang="en-US"/>
        </a:p>
      </dgm:t>
    </dgm:pt>
    <dgm:pt modelId="{78741031-F2EB-454E-812A-0618C4B5CDF6}" type="parTrans" cxnId="{C4D426AC-6752-FC45-A141-AF3B2739B8B8}">
      <dgm:prSet/>
      <dgm:spPr/>
      <dgm:t>
        <a:bodyPr/>
        <a:lstStyle/>
        <a:p>
          <a:endParaRPr lang="en-US"/>
        </a:p>
      </dgm:t>
    </dgm:pt>
    <dgm:pt modelId="{02C5CD13-F329-4E44-B215-C10C731F45A0}">
      <dgm:prSet phldrT="Role"/>
      <dgm:spPr/>
      <dgm:t>
        <a:bodyPr/>
        <a:lstStyle/>
        <a:p>
          <a:pPr>
            <a:defRPr b="1"/>
          </a:pPr>
          <a:r>
            <a:rPr lang="en-US" b="0"/>
            <a:t>Adolescence</a:t>
          </a:r>
        </a:p>
      </dgm:t>
    </dgm:pt>
    <dgm:pt modelId="{4BBFF10C-33E3-1D4B-A2A2-1331B6A8CF46}" type="sibTrans" cxnId="{E71F2829-F65D-B449-8C00-EA93C494D4DA}">
      <dgm:prSet/>
      <dgm:spPr/>
      <dgm:t>
        <a:bodyPr/>
        <a:lstStyle/>
        <a:p>
          <a:endParaRPr lang="en-US"/>
        </a:p>
      </dgm:t>
    </dgm:pt>
    <dgm:pt modelId="{9C398A3B-ADC3-164C-9E29-EB85EB1EC3C2}" type="parTrans" cxnId="{E71F2829-F65D-B449-8C00-EA93C494D4DA}">
      <dgm:prSet/>
      <dgm:spPr/>
      <dgm:t>
        <a:bodyPr/>
        <a:lstStyle/>
        <a:p>
          <a:endParaRPr lang="en-US"/>
        </a:p>
      </dgm:t>
    </dgm:pt>
    <dgm:pt modelId="{8E5B7BCA-D6FD-0347-9DE5-FDA9C710479D}">
      <dgm:prSet phldrT="Role"/>
      <dgm:spPr/>
      <dgm:t>
        <a:bodyPr/>
        <a:lstStyle/>
        <a:p>
          <a:pPr>
            <a:defRPr b="1"/>
          </a:pPr>
          <a:r>
            <a:rPr lang="en-US" b="0"/>
            <a:t>Careers</a:t>
          </a:r>
        </a:p>
      </dgm:t>
    </dgm:pt>
    <dgm:pt modelId="{FE7D9BF2-D925-A14F-A10A-0C73144BF5C9}" type="sibTrans" cxnId="{2FB2A934-4F87-8647-BC88-CEF1B155045C}">
      <dgm:prSet/>
      <dgm:spPr/>
      <dgm:t>
        <a:bodyPr/>
        <a:lstStyle/>
        <a:p>
          <a:endParaRPr lang="en-US"/>
        </a:p>
      </dgm:t>
    </dgm:pt>
    <dgm:pt modelId="{E96BA8EF-78C5-784E-AF37-BF1FBEDE2180}" type="parTrans" cxnId="{2FB2A934-4F87-8647-BC88-CEF1B155045C}">
      <dgm:prSet/>
      <dgm:spPr/>
      <dgm:t>
        <a:bodyPr/>
        <a:lstStyle/>
        <a:p>
          <a:endParaRPr lang="en-US"/>
        </a:p>
      </dgm:t>
    </dgm:pt>
    <dgm:pt modelId="{EF61536C-8A86-A54E-8540-20958BB8AB90}">
      <dgm:prSet phldrT="Role"/>
      <dgm:spPr/>
      <dgm:t>
        <a:bodyPr/>
        <a:lstStyle/>
        <a:p>
          <a:pPr>
            <a:defRPr b="1"/>
          </a:pPr>
          <a:r>
            <a:rPr lang="en-US" b="0"/>
            <a:t>Mental Health</a:t>
          </a:r>
        </a:p>
      </dgm:t>
    </dgm:pt>
    <dgm:pt modelId="{C0B200B2-53EE-714C-8E6D-0FEF06B7FA81}" type="parTrans" cxnId="{D5A00DD7-6752-D846-8BF6-0A5E8275EFCC}">
      <dgm:prSet/>
      <dgm:spPr/>
      <dgm:t>
        <a:bodyPr/>
        <a:lstStyle/>
        <a:p>
          <a:endParaRPr lang="en-US"/>
        </a:p>
      </dgm:t>
    </dgm:pt>
    <dgm:pt modelId="{48AB37D2-1B91-A947-A2B1-D6B412FB67B4}" type="sibTrans" cxnId="{D5A00DD7-6752-D846-8BF6-0A5E8275EFCC}">
      <dgm:prSet/>
      <dgm:spPr/>
      <dgm:t>
        <a:bodyPr/>
        <a:lstStyle/>
        <a:p>
          <a:endParaRPr lang="en-US"/>
        </a:p>
      </dgm:t>
    </dgm:pt>
    <dgm:pt modelId="{0F9FC63F-4238-AC46-9D86-1EA89EFF61A1}">
      <dgm:prSet phldrT="Role"/>
      <dgm:spPr/>
      <dgm:t>
        <a:bodyPr/>
        <a:lstStyle/>
        <a:p>
          <a:pPr>
            <a:defRPr b="1"/>
          </a:pPr>
          <a:r>
            <a:rPr lang="en-US" b="0"/>
            <a:t>Family Leadership</a:t>
          </a:r>
        </a:p>
      </dgm:t>
    </dgm:pt>
    <dgm:pt modelId="{0DF3FA72-45E3-A048-845E-A075AAFF9D79}" type="parTrans" cxnId="{9A22B1E8-59FB-814A-AAF8-A1A2E34827DD}">
      <dgm:prSet/>
      <dgm:spPr/>
      <dgm:t>
        <a:bodyPr/>
        <a:lstStyle/>
        <a:p>
          <a:endParaRPr lang="en-US"/>
        </a:p>
      </dgm:t>
    </dgm:pt>
    <dgm:pt modelId="{4DA08992-05AA-174D-BFAE-456A636782B2}" type="sibTrans" cxnId="{9A22B1E8-59FB-814A-AAF8-A1A2E34827DD}">
      <dgm:prSet/>
      <dgm:spPr/>
      <dgm:t>
        <a:bodyPr/>
        <a:lstStyle/>
        <a:p>
          <a:endParaRPr lang="en-US"/>
        </a:p>
      </dgm:t>
    </dgm:pt>
    <dgm:pt modelId="{02C54AFA-37B9-1145-91AB-634122A72F71}">
      <dgm:prSet phldrT="Role"/>
      <dgm:spPr/>
      <dgm:t>
        <a:bodyPr/>
        <a:lstStyle/>
        <a:p>
          <a:pPr>
            <a:defRPr b="1"/>
          </a:pPr>
          <a:r>
            <a:rPr lang="en-US" b="0"/>
            <a:t>Financial Literacy</a:t>
          </a:r>
        </a:p>
      </dgm:t>
    </dgm:pt>
    <dgm:pt modelId="{80401527-DAFC-734C-8383-0EA3FA44F4B5}" type="parTrans" cxnId="{DFF814DF-05D5-8248-860A-08B00A3A7260}">
      <dgm:prSet/>
      <dgm:spPr/>
      <dgm:t>
        <a:bodyPr/>
        <a:lstStyle/>
        <a:p>
          <a:endParaRPr lang="en-US"/>
        </a:p>
      </dgm:t>
    </dgm:pt>
    <dgm:pt modelId="{8D199437-4985-1345-8065-BA4442EC8C1C}" type="sibTrans" cxnId="{DFF814DF-05D5-8248-860A-08B00A3A7260}">
      <dgm:prSet/>
      <dgm:spPr/>
      <dgm:t>
        <a:bodyPr/>
        <a:lstStyle/>
        <a:p>
          <a:endParaRPr lang="en-US"/>
        </a:p>
      </dgm:t>
    </dgm:pt>
    <dgm:pt modelId="{5873E72E-EE1D-ED47-8810-0E4E1F3B1999}" type="pres">
      <dgm:prSet presAssocID="{9C28D662-5EF6-1E44-B763-26A9B8FF1B9A}" presName="root" presStyleCnt="0">
        <dgm:presLayoutVars>
          <dgm:dir/>
          <dgm:resizeHandles val="exact"/>
        </dgm:presLayoutVars>
      </dgm:prSet>
      <dgm:spPr/>
    </dgm:pt>
    <dgm:pt modelId="{11439927-5E2F-7249-B3C3-27441BDB718B}" type="pres">
      <dgm:prSet presAssocID="{0BEB7669-C77C-324F-A0E2-689F9C4DB715}" presName="compNode" presStyleCnt="0"/>
      <dgm:spPr/>
    </dgm:pt>
    <dgm:pt modelId="{00D46BEC-927B-4A47-BC82-988CEB096CED}" type="pres">
      <dgm:prSet presAssocID="{0BEB7669-C77C-324F-A0E2-689F9C4DB715}" presName="photoCircle" presStyleLbl="fgImgPlace1" presStyleIdx="0" presStyleCnt="9"/>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Child writing on paper"/>
        </a:ext>
      </dgm:extLst>
    </dgm:pt>
    <dgm:pt modelId="{74D339E5-4EB3-0C40-9FC7-3717F8567594}" type="pres">
      <dgm:prSet presAssocID="{0BEB7669-C77C-324F-A0E2-689F9C4DB715}" presName="spacer" presStyleCnt="0"/>
      <dgm:spPr/>
    </dgm:pt>
    <dgm:pt modelId="{43981257-1DAD-DB46-B19E-14C3F7FB3842}" type="pres">
      <dgm:prSet presAssocID="{0BEB7669-C77C-324F-A0E2-689F9C4DB715}" presName="nameText" presStyleLbl="revTx" presStyleIdx="0" presStyleCnt="18">
        <dgm:presLayoutVars>
          <dgm:chMax val="1"/>
          <dgm:chPref val="1"/>
        </dgm:presLayoutVars>
      </dgm:prSet>
      <dgm:spPr/>
    </dgm:pt>
    <dgm:pt modelId="{9A700768-A28E-DD49-B9A1-0AA119F514A6}" type="pres">
      <dgm:prSet presAssocID="{0BEB7669-C77C-324F-A0E2-689F9C4DB715}" presName="roleText" presStyleLbl="revTx" presStyleIdx="1" presStyleCnt="18">
        <dgm:presLayoutVars>
          <dgm:chMax val="0"/>
        </dgm:presLayoutVars>
      </dgm:prSet>
      <dgm:spPr/>
    </dgm:pt>
    <dgm:pt modelId="{2B963AC7-8073-DB49-82D3-9F92E18B486A}" type="pres">
      <dgm:prSet presAssocID="{3B3B81E7-6FB4-0B41-AC30-D6B6C1FC24A5}" presName="sibTrans" presStyleCnt="0"/>
      <dgm:spPr/>
    </dgm:pt>
    <dgm:pt modelId="{4CB0BE60-85FA-4E4C-A467-AC13E165FEC2}" type="pres">
      <dgm:prSet presAssocID="{45826479-AE45-4E45-8C7E-30E99AD65B31}" presName="compNode" presStyleCnt="0"/>
      <dgm:spPr/>
    </dgm:pt>
    <dgm:pt modelId="{50B02C22-8144-E84E-8DC4-99B8A9C41B3F}" type="pres">
      <dgm:prSet presAssocID="{45826479-AE45-4E45-8C7E-30E99AD65B31}" presName="photoCircle" presStyleLbl="fgImgPlace1" presStyleIdx="1" presStyleCnt="9"/>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Confident student solving physics equations at a whiteboard"/>
        </a:ext>
      </dgm:extLst>
    </dgm:pt>
    <dgm:pt modelId="{61CD36EB-F5EC-D54F-809F-4C03DE28ECDA}" type="pres">
      <dgm:prSet presAssocID="{45826479-AE45-4E45-8C7E-30E99AD65B31}" presName="spacer" presStyleCnt="0"/>
      <dgm:spPr/>
    </dgm:pt>
    <dgm:pt modelId="{460B5C9C-3D17-1A41-B300-CF1639C63D57}" type="pres">
      <dgm:prSet presAssocID="{45826479-AE45-4E45-8C7E-30E99AD65B31}" presName="nameText" presStyleLbl="revTx" presStyleIdx="2" presStyleCnt="18">
        <dgm:presLayoutVars>
          <dgm:chMax val="1"/>
          <dgm:chPref val="1"/>
        </dgm:presLayoutVars>
      </dgm:prSet>
      <dgm:spPr/>
    </dgm:pt>
    <dgm:pt modelId="{1FBA3AB8-521E-8642-8BCB-514F7F7C7A1F}" type="pres">
      <dgm:prSet presAssocID="{45826479-AE45-4E45-8C7E-30E99AD65B31}" presName="roleText" presStyleLbl="revTx" presStyleIdx="3" presStyleCnt="18">
        <dgm:presLayoutVars>
          <dgm:chMax val="0"/>
        </dgm:presLayoutVars>
      </dgm:prSet>
      <dgm:spPr/>
    </dgm:pt>
    <dgm:pt modelId="{C637DAA7-EA89-9644-AE7A-4D9B9CC027DC}" type="pres">
      <dgm:prSet presAssocID="{66A8E68A-0904-3144-97E8-956289C7658F}" presName="sibTrans" presStyleCnt="0"/>
      <dgm:spPr/>
    </dgm:pt>
    <dgm:pt modelId="{766F95DA-9ACF-5B4D-BE44-71F0957F6095}" type="pres">
      <dgm:prSet presAssocID="{C6C89C1F-FF61-9A4C-BFA7-1DBE4C45F0DC}" presName="compNode" presStyleCnt="0"/>
      <dgm:spPr/>
    </dgm:pt>
    <dgm:pt modelId="{3307528D-B39D-7743-983E-A90CE6958773}" type="pres">
      <dgm:prSet presAssocID="{C6C89C1F-FF61-9A4C-BFA7-1DBE4C45F0DC}" presName="photoCircle" presStyleLbl="fgImgPlace1" presStyleIdx="2" presStyleCnt="9"/>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Child with backpack entering school bus on a sunny morning"/>
        </a:ext>
      </dgm:extLst>
    </dgm:pt>
    <dgm:pt modelId="{EF56226D-9529-4348-8ABF-821FE55F123D}" type="pres">
      <dgm:prSet presAssocID="{C6C89C1F-FF61-9A4C-BFA7-1DBE4C45F0DC}" presName="spacer" presStyleCnt="0"/>
      <dgm:spPr/>
    </dgm:pt>
    <dgm:pt modelId="{95864946-A671-2C4B-867B-4E252F2A3652}" type="pres">
      <dgm:prSet presAssocID="{C6C89C1F-FF61-9A4C-BFA7-1DBE4C45F0DC}" presName="nameText" presStyleLbl="revTx" presStyleIdx="4" presStyleCnt="18">
        <dgm:presLayoutVars>
          <dgm:chMax val="1"/>
          <dgm:chPref val="1"/>
        </dgm:presLayoutVars>
      </dgm:prSet>
      <dgm:spPr/>
    </dgm:pt>
    <dgm:pt modelId="{F100B6C6-1E41-2947-A661-D306F08C6A9E}" type="pres">
      <dgm:prSet presAssocID="{C6C89C1F-FF61-9A4C-BFA7-1DBE4C45F0DC}" presName="roleText" presStyleLbl="revTx" presStyleIdx="5" presStyleCnt="18">
        <dgm:presLayoutVars>
          <dgm:chMax val="0"/>
        </dgm:presLayoutVars>
      </dgm:prSet>
      <dgm:spPr/>
    </dgm:pt>
    <dgm:pt modelId="{3D2EA604-FC6A-B645-B5AD-9923B3D7D6BF}" type="pres">
      <dgm:prSet presAssocID="{D9C6D5CD-D87F-614A-9033-4F1F2D321E02}" presName="sibTrans" presStyleCnt="0"/>
      <dgm:spPr/>
    </dgm:pt>
    <dgm:pt modelId="{0CF31739-CAE9-E64F-8A6D-38B0B0F3176E}" type="pres">
      <dgm:prSet presAssocID="{FAC3DA7D-AFAB-AE4B-969B-228434E5AC8B}" presName="compNode" presStyleCnt="0"/>
      <dgm:spPr/>
    </dgm:pt>
    <dgm:pt modelId="{70C97AA2-90B6-9D4B-86DB-791D0535CCD5}" type="pres">
      <dgm:prSet presAssocID="{FAC3DA7D-AFAB-AE4B-969B-228434E5AC8B}" presName="photoCircle" presStyleLbl="fgImgPlace1" presStyleIdx="3" presStyleCnt="9"/>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b="1266"/>
          </a:stretch>
        </a:blipFill>
      </dgm:spPr>
      <dgm:extLst>
        <a:ext uri="{E40237B7-FDA0-4F09-8148-C483321AD2D9}">
          <dgm14:cNvPr xmlns:dgm14="http://schemas.microsoft.com/office/drawing/2010/diagram" id="0" name="" descr="Students using laptops in class"/>
        </a:ext>
      </dgm:extLst>
    </dgm:pt>
    <dgm:pt modelId="{A16EDFF8-E410-6445-B244-F604951C8DD5}" type="pres">
      <dgm:prSet presAssocID="{FAC3DA7D-AFAB-AE4B-969B-228434E5AC8B}" presName="spacer" presStyleCnt="0"/>
      <dgm:spPr/>
    </dgm:pt>
    <dgm:pt modelId="{C3AB92F2-99F3-B94A-B2EB-5065A88A6874}" type="pres">
      <dgm:prSet presAssocID="{FAC3DA7D-AFAB-AE4B-969B-228434E5AC8B}" presName="nameText" presStyleLbl="revTx" presStyleIdx="6" presStyleCnt="18">
        <dgm:presLayoutVars>
          <dgm:chMax val="1"/>
          <dgm:chPref val="1"/>
        </dgm:presLayoutVars>
      </dgm:prSet>
      <dgm:spPr/>
    </dgm:pt>
    <dgm:pt modelId="{906A180A-6869-7748-9A42-79D6B9FF9FC9}" type="pres">
      <dgm:prSet presAssocID="{FAC3DA7D-AFAB-AE4B-969B-228434E5AC8B}" presName="roleText" presStyleLbl="revTx" presStyleIdx="7" presStyleCnt="18">
        <dgm:presLayoutVars>
          <dgm:chMax val="0"/>
        </dgm:presLayoutVars>
      </dgm:prSet>
      <dgm:spPr/>
    </dgm:pt>
    <dgm:pt modelId="{B9235026-3E5E-2341-BA3F-F4861433E9BE}" type="pres">
      <dgm:prSet presAssocID="{9BEAFBFB-2E4D-FC46-8608-F4999A62327E}" presName="sibTrans" presStyleCnt="0"/>
      <dgm:spPr/>
    </dgm:pt>
    <dgm:pt modelId="{CAFA98CE-C8E1-634F-BC8C-B753EF5B8C8F}" type="pres">
      <dgm:prSet presAssocID="{EF61536C-8A86-A54E-8540-20958BB8AB90}" presName="compNode" presStyleCnt="0"/>
      <dgm:spPr/>
    </dgm:pt>
    <dgm:pt modelId="{C505156B-BCE2-6E49-B3BD-C149C63B13A6}" type="pres">
      <dgm:prSet presAssocID="{EF61536C-8A86-A54E-8540-20958BB8AB90}" presName="photoCircle" presStyleLbl="fgImgPlace1" presStyleIdx="4" presStyleCnt="9"/>
      <dgm:spPr>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Woman smiling"/>
        </a:ext>
      </dgm:extLst>
    </dgm:pt>
    <dgm:pt modelId="{CB7D6DF9-1BF0-D045-8A7F-C0ADA97DB369}" type="pres">
      <dgm:prSet presAssocID="{EF61536C-8A86-A54E-8540-20958BB8AB90}" presName="spacer" presStyleCnt="0"/>
      <dgm:spPr/>
    </dgm:pt>
    <dgm:pt modelId="{342853A6-8164-7742-8E5B-40BA3EE17433}" type="pres">
      <dgm:prSet presAssocID="{EF61536C-8A86-A54E-8540-20958BB8AB90}" presName="nameText" presStyleLbl="revTx" presStyleIdx="8" presStyleCnt="18">
        <dgm:presLayoutVars>
          <dgm:chMax val="1"/>
          <dgm:chPref val="1"/>
        </dgm:presLayoutVars>
      </dgm:prSet>
      <dgm:spPr/>
    </dgm:pt>
    <dgm:pt modelId="{F4C76EFA-2124-9A41-9148-69AE9EB4C8DB}" type="pres">
      <dgm:prSet presAssocID="{EF61536C-8A86-A54E-8540-20958BB8AB90}" presName="roleText" presStyleLbl="revTx" presStyleIdx="9" presStyleCnt="18">
        <dgm:presLayoutVars>
          <dgm:chMax val="0"/>
        </dgm:presLayoutVars>
      </dgm:prSet>
      <dgm:spPr/>
    </dgm:pt>
    <dgm:pt modelId="{28F80229-3CD2-E749-9647-1B601EA6169F}" type="pres">
      <dgm:prSet presAssocID="{48AB37D2-1B91-A947-A2B1-D6B412FB67B4}" presName="sibTrans" presStyleCnt="0"/>
      <dgm:spPr/>
    </dgm:pt>
    <dgm:pt modelId="{A70FD5E1-4235-4B4B-BC51-20365540CBC8}" type="pres">
      <dgm:prSet presAssocID="{0F9FC63F-4238-AC46-9D86-1EA89EFF61A1}" presName="compNode" presStyleCnt="0"/>
      <dgm:spPr/>
    </dgm:pt>
    <dgm:pt modelId="{FBC09A8F-A210-B447-A8C9-493586DA2E56}" type="pres">
      <dgm:prSet presAssocID="{0F9FC63F-4238-AC46-9D86-1EA89EFF61A1}" presName="photoCircle" presStyleLbl="fgImgPlace1" presStyleIdx="5" presStyleCnt="9"/>
      <dgm:spPr>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Woman in an office"/>
        </a:ext>
      </dgm:extLst>
    </dgm:pt>
    <dgm:pt modelId="{F8D0032A-5166-1A48-B4A0-826E727F6DF4}" type="pres">
      <dgm:prSet presAssocID="{0F9FC63F-4238-AC46-9D86-1EA89EFF61A1}" presName="spacer" presStyleCnt="0"/>
      <dgm:spPr/>
    </dgm:pt>
    <dgm:pt modelId="{D09566E6-1A4A-2E4B-9586-EA0FDC060212}" type="pres">
      <dgm:prSet presAssocID="{0F9FC63F-4238-AC46-9D86-1EA89EFF61A1}" presName="nameText" presStyleLbl="revTx" presStyleIdx="10" presStyleCnt="18">
        <dgm:presLayoutVars>
          <dgm:chMax val="1"/>
          <dgm:chPref val="1"/>
        </dgm:presLayoutVars>
      </dgm:prSet>
      <dgm:spPr/>
    </dgm:pt>
    <dgm:pt modelId="{488AF8C9-4A37-1146-AF93-2A80896BF74F}" type="pres">
      <dgm:prSet presAssocID="{0F9FC63F-4238-AC46-9D86-1EA89EFF61A1}" presName="roleText" presStyleLbl="revTx" presStyleIdx="11" presStyleCnt="18">
        <dgm:presLayoutVars>
          <dgm:chMax val="0"/>
        </dgm:presLayoutVars>
      </dgm:prSet>
      <dgm:spPr/>
    </dgm:pt>
    <dgm:pt modelId="{760BF777-268F-BE44-80A4-2E3AF561E688}" type="pres">
      <dgm:prSet presAssocID="{4DA08992-05AA-174D-BFAE-456A636782B2}" presName="sibTrans" presStyleCnt="0"/>
      <dgm:spPr/>
    </dgm:pt>
    <dgm:pt modelId="{1F25C33A-02B2-A54D-846B-DC54E0F362A7}" type="pres">
      <dgm:prSet presAssocID="{02C54AFA-37B9-1145-91AB-634122A72F71}" presName="compNode" presStyleCnt="0"/>
      <dgm:spPr/>
    </dgm:pt>
    <dgm:pt modelId="{3D5FD870-092F-714E-B14F-7CAA7A148C1F}" type="pres">
      <dgm:prSet presAssocID="{02C54AFA-37B9-1145-91AB-634122A72F71}" presName="photoCircle" presStyleLbl="fgImgPlace1" presStyleIdx="6" presStyleCnt="9"/>
      <dgm:spPr>
        <a:blipFill>
          <a:blip xmlns:r="http://schemas.openxmlformats.org/officeDocument/2006/relationships"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a:fillRect/>
          </a:stretch>
        </a:blipFill>
        <a:ln>
          <a:solidFill>
            <a:schemeClr val="bg2">
              <a:lumMod val="90000"/>
            </a:schemeClr>
          </a:solidFill>
        </a:ln>
      </dgm:spPr>
      <dgm:extLst>
        <a:ext uri="{E40237B7-FDA0-4F09-8148-C483321AD2D9}">
          <dgm14:cNvPr xmlns:dgm14="http://schemas.microsoft.com/office/drawing/2010/diagram" id="0" name="" descr="Budget and Finance | Coalition for the International Criminal Court"/>
        </a:ext>
      </dgm:extLst>
    </dgm:pt>
    <dgm:pt modelId="{40B51BD8-3460-CA42-A7F7-2560F82DB589}" type="pres">
      <dgm:prSet presAssocID="{02C54AFA-37B9-1145-91AB-634122A72F71}" presName="spacer" presStyleCnt="0"/>
      <dgm:spPr/>
    </dgm:pt>
    <dgm:pt modelId="{69859A8F-9068-6241-B2CF-7C4E33C30F5B}" type="pres">
      <dgm:prSet presAssocID="{02C54AFA-37B9-1145-91AB-634122A72F71}" presName="nameText" presStyleLbl="revTx" presStyleIdx="12" presStyleCnt="18">
        <dgm:presLayoutVars>
          <dgm:chMax val="1"/>
          <dgm:chPref val="1"/>
        </dgm:presLayoutVars>
      </dgm:prSet>
      <dgm:spPr/>
    </dgm:pt>
    <dgm:pt modelId="{842ECA85-1221-754D-80EA-73D5EC6F6EDC}" type="pres">
      <dgm:prSet presAssocID="{02C54AFA-37B9-1145-91AB-634122A72F71}" presName="roleText" presStyleLbl="revTx" presStyleIdx="13" presStyleCnt="18">
        <dgm:presLayoutVars>
          <dgm:chMax val="0"/>
        </dgm:presLayoutVars>
      </dgm:prSet>
      <dgm:spPr/>
    </dgm:pt>
    <dgm:pt modelId="{919FDC6F-36CF-6D49-8439-971A5489B199}" type="pres">
      <dgm:prSet presAssocID="{8D199437-4985-1345-8065-BA4442EC8C1C}" presName="sibTrans" presStyleCnt="0"/>
      <dgm:spPr/>
    </dgm:pt>
    <dgm:pt modelId="{71EEA1DB-8B2B-BA4C-9799-535AF4C29B01}" type="pres">
      <dgm:prSet presAssocID="{02C5CD13-F329-4E44-B215-C10C731F45A0}" presName="compNode" presStyleCnt="0"/>
      <dgm:spPr/>
    </dgm:pt>
    <dgm:pt modelId="{5052CA64-ECD2-F646-9E28-19AC0085CBE6}" type="pres">
      <dgm:prSet presAssocID="{02C5CD13-F329-4E44-B215-C10C731F45A0}" presName="photoCircle" presStyleLbl="fgImgPlace1" presStyleIdx="7" presStyleCnt="9"/>
      <dgm:spPr>
        <a:blipFill dpi="0" rotWithShape="1">
          <a:blip xmlns:r="http://schemas.openxmlformats.org/officeDocument/2006/relationships" r:embed="rId9" cstate="screen">
            <a:extLst>
              <a:ext uri="{28A0092B-C50C-407E-A947-70E740481C1C}">
                <a14:useLocalDpi xmlns:a14="http://schemas.microsoft.com/office/drawing/2010/main"/>
              </a:ext>
              <a:ext uri="{837473B0-CC2E-450A-ABE3-18F120FF3D39}">
                <a1611:picAttrSrcUrl xmlns:a1611="http://schemas.microsoft.com/office/drawing/2016/11/main" r:id="rId10"/>
              </a:ext>
            </a:extLst>
          </a:blip>
          <a:srcRect/>
          <a:stretch>
            <a:fillRect/>
          </a:stretch>
        </a:blipFill>
      </dgm:spPr>
      <dgm:extLst>
        <a:ext uri="{E40237B7-FDA0-4F09-8148-C483321AD2D9}">
          <dgm14:cNvPr xmlns:dgm14="http://schemas.microsoft.com/office/drawing/2010/diagram" id="0" name="" descr="25 Tween Outfit Ideas 2026 for Cute School and Weekend Style"/>
        </a:ext>
      </dgm:extLst>
    </dgm:pt>
    <dgm:pt modelId="{3B1B1C99-ADE8-2D47-A5BF-3EF932DA57AE}" type="pres">
      <dgm:prSet presAssocID="{02C5CD13-F329-4E44-B215-C10C731F45A0}" presName="spacer" presStyleCnt="0"/>
      <dgm:spPr/>
    </dgm:pt>
    <dgm:pt modelId="{6F13D2A2-7DFE-3E4B-87FF-A30ED7366E0C}" type="pres">
      <dgm:prSet presAssocID="{02C5CD13-F329-4E44-B215-C10C731F45A0}" presName="nameText" presStyleLbl="revTx" presStyleIdx="14" presStyleCnt="18">
        <dgm:presLayoutVars>
          <dgm:chMax val="1"/>
          <dgm:chPref val="1"/>
        </dgm:presLayoutVars>
      </dgm:prSet>
      <dgm:spPr/>
    </dgm:pt>
    <dgm:pt modelId="{AC2F736F-C213-4A46-9405-B558E44D4444}" type="pres">
      <dgm:prSet presAssocID="{02C5CD13-F329-4E44-B215-C10C731F45A0}" presName="roleText" presStyleLbl="revTx" presStyleIdx="15" presStyleCnt="18">
        <dgm:presLayoutVars>
          <dgm:chMax val="0"/>
        </dgm:presLayoutVars>
      </dgm:prSet>
      <dgm:spPr/>
    </dgm:pt>
    <dgm:pt modelId="{C2233D0A-1A97-D742-90D7-7F73DC7CAC98}" type="pres">
      <dgm:prSet presAssocID="{4BBFF10C-33E3-1D4B-A2A2-1331B6A8CF46}" presName="sibTrans" presStyleCnt="0"/>
      <dgm:spPr/>
    </dgm:pt>
    <dgm:pt modelId="{41A20EB9-A5D0-F047-95B7-959BF96AB8A4}" type="pres">
      <dgm:prSet presAssocID="{8E5B7BCA-D6FD-0347-9DE5-FDA9C710479D}" presName="compNode" presStyleCnt="0"/>
      <dgm:spPr/>
    </dgm:pt>
    <dgm:pt modelId="{DCCF0A45-741A-114B-9A4C-1DB6CD364BAB}" type="pres">
      <dgm:prSet presAssocID="{8E5B7BCA-D6FD-0347-9DE5-FDA9C710479D}" presName="photoCircle" presStyleLbl="fgImgPlace1" presStyleIdx="8" presStyleCnt="9"/>
      <dgm:spPr>
        <a:blipFill>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a:ln>
          <a:solidFill>
            <a:schemeClr val="bg2">
              <a:lumMod val="90000"/>
            </a:schemeClr>
          </a:solidFill>
        </a:ln>
      </dgm:spPr>
      <dgm:extLst>
        <a:ext uri="{E40237B7-FDA0-4F09-8148-C483321AD2D9}">
          <dgm14:cNvPr xmlns:dgm14="http://schemas.microsoft.com/office/drawing/2010/diagram" id="0" name="" descr="Young girl focusing on a mechcanical project"/>
        </a:ext>
      </dgm:extLst>
    </dgm:pt>
    <dgm:pt modelId="{29D86848-8A46-2A40-A5D2-06EF5DBE2BFA}" type="pres">
      <dgm:prSet presAssocID="{8E5B7BCA-D6FD-0347-9DE5-FDA9C710479D}" presName="spacer" presStyleCnt="0"/>
      <dgm:spPr/>
    </dgm:pt>
    <dgm:pt modelId="{04BBC865-D70A-F444-805E-5DF2CD2ABEA9}" type="pres">
      <dgm:prSet presAssocID="{8E5B7BCA-D6FD-0347-9DE5-FDA9C710479D}" presName="nameText" presStyleLbl="revTx" presStyleIdx="16" presStyleCnt="18">
        <dgm:presLayoutVars>
          <dgm:chMax val="1"/>
          <dgm:chPref val="1"/>
        </dgm:presLayoutVars>
      </dgm:prSet>
      <dgm:spPr/>
    </dgm:pt>
    <dgm:pt modelId="{A5951A60-8FBB-4648-A983-BA2A361A6235}" type="pres">
      <dgm:prSet presAssocID="{8E5B7BCA-D6FD-0347-9DE5-FDA9C710479D}" presName="roleText" presStyleLbl="revTx" presStyleIdx="17" presStyleCnt="18">
        <dgm:presLayoutVars>
          <dgm:chMax val="0"/>
        </dgm:presLayoutVars>
      </dgm:prSet>
      <dgm:spPr/>
    </dgm:pt>
  </dgm:ptLst>
  <dgm:cxnLst>
    <dgm:cxn modelId="{39E6B808-710C-C34B-BE62-F1C553509E5A}" srcId="{9C28D662-5EF6-1E44-B763-26A9B8FF1B9A}" destId="{0BEB7669-C77C-324F-A0E2-689F9C4DB715}" srcOrd="0" destOrd="0" parTransId="{03ACE43B-974F-CF4C-A401-14E2CF1A927F}" sibTransId="{3B3B81E7-6FB4-0B41-AC30-D6B6C1FC24A5}"/>
    <dgm:cxn modelId="{CC1ABC20-420A-5344-B888-3E491BDBDF9A}" type="presOf" srcId="{EF61536C-8A86-A54E-8540-20958BB8AB90}" destId="{342853A6-8164-7742-8E5B-40BA3EE17433}" srcOrd="0" destOrd="0" presId="urn:microsoft.com/office/officeart/2024/layout/MeetTheTeam"/>
    <dgm:cxn modelId="{E71F2829-F65D-B449-8C00-EA93C494D4DA}" srcId="{9C28D662-5EF6-1E44-B763-26A9B8FF1B9A}" destId="{02C5CD13-F329-4E44-B215-C10C731F45A0}" srcOrd="7" destOrd="0" parTransId="{9C398A3B-ADC3-164C-9E29-EB85EB1EC3C2}" sibTransId="{4BBFF10C-33E3-1D4B-A2A2-1331B6A8CF46}"/>
    <dgm:cxn modelId="{2FB2A934-4F87-8647-BC88-CEF1B155045C}" srcId="{9C28D662-5EF6-1E44-B763-26A9B8FF1B9A}" destId="{8E5B7BCA-D6FD-0347-9DE5-FDA9C710479D}" srcOrd="8" destOrd="0" parTransId="{E96BA8EF-78C5-784E-AF37-BF1FBEDE2180}" sibTransId="{FE7D9BF2-D925-A14F-A10A-0C73144BF5C9}"/>
    <dgm:cxn modelId="{A303463C-23A1-4149-9962-7EB56B12D625}" type="presOf" srcId="{9C28D662-5EF6-1E44-B763-26A9B8FF1B9A}" destId="{5873E72E-EE1D-ED47-8810-0E4E1F3B1999}" srcOrd="0" destOrd="0" presId="urn:microsoft.com/office/officeart/2024/layout/MeetTheTeam"/>
    <dgm:cxn modelId="{B31DB043-89BE-DB4B-8C0D-E900DED0DB2B}" type="presOf" srcId="{C6C89C1F-FF61-9A4C-BFA7-1DBE4C45F0DC}" destId="{95864946-A671-2C4B-867B-4E252F2A3652}" srcOrd="0" destOrd="0" presId="urn:microsoft.com/office/officeart/2024/layout/MeetTheTeam"/>
    <dgm:cxn modelId="{CC4F1D65-61F4-FF44-8335-3889B3561BC3}" srcId="{9C28D662-5EF6-1E44-B763-26A9B8FF1B9A}" destId="{45826479-AE45-4E45-8C7E-30E99AD65B31}" srcOrd="1" destOrd="0" parTransId="{96B71821-D453-7644-BB4D-A90A31C1CBBD}" sibTransId="{66A8E68A-0904-3144-97E8-956289C7658F}"/>
    <dgm:cxn modelId="{DAA4A970-C4E7-5F4D-9BDF-272DB13584F8}" type="presOf" srcId="{0F9FC63F-4238-AC46-9D86-1EA89EFF61A1}" destId="{D09566E6-1A4A-2E4B-9586-EA0FDC060212}" srcOrd="0" destOrd="0" presId="urn:microsoft.com/office/officeart/2024/layout/MeetTheTeam"/>
    <dgm:cxn modelId="{A070419C-E0A4-A741-9922-221E3497D2E3}" type="presOf" srcId="{0BEB7669-C77C-324F-A0E2-689F9C4DB715}" destId="{43981257-1DAD-DB46-B19E-14C3F7FB3842}" srcOrd="0" destOrd="0" presId="urn:microsoft.com/office/officeart/2024/layout/MeetTheTeam"/>
    <dgm:cxn modelId="{C4D426AC-6752-FC45-A141-AF3B2739B8B8}" srcId="{9C28D662-5EF6-1E44-B763-26A9B8FF1B9A}" destId="{FAC3DA7D-AFAB-AE4B-969B-228434E5AC8B}" srcOrd="3" destOrd="0" parTransId="{78741031-F2EB-454E-812A-0618C4B5CDF6}" sibTransId="{9BEAFBFB-2E4D-FC46-8608-F4999A62327E}"/>
    <dgm:cxn modelId="{5D5909B0-CD3B-DB4F-AE77-6BDBC6848FA5}" type="presOf" srcId="{8E5B7BCA-D6FD-0347-9DE5-FDA9C710479D}" destId="{04BBC865-D70A-F444-805E-5DF2CD2ABEA9}" srcOrd="0" destOrd="0" presId="urn:microsoft.com/office/officeart/2024/layout/MeetTheTeam"/>
    <dgm:cxn modelId="{820EC6BD-F493-6543-B635-2420EDFEC622}" type="presOf" srcId="{45826479-AE45-4E45-8C7E-30E99AD65B31}" destId="{460B5C9C-3D17-1A41-B300-CF1639C63D57}" srcOrd="0" destOrd="0" presId="urn:microsoft.com/office/officeart/2024/layout/MeetTheTeam"/>
    <dgm:cxn modelId="{74B120C8-A3B1-DA46-92E6-0458BEF92A3E}" type="presOf" srcId="{02C5CD13-F329-4E44-B215-C10C731F45A0}" destId="{6F13D2A2-7DFE-3E4B-87FF-A30ED7366E0C}" srcOrd="0" destOrd="0" presId="urn:microsoft.com/office/officeart/2024/layout/MeetTheTeam"/>
    <dgm:cxn modelId="{D5A00DD7-6752-D846-8BF6-0A5E8275EFCC}" srcId="{9C28D662-5EF6-1E44-B763-26A9B8FF1B9A}" destId="{EF61536C-8A86-A54E-8540-20958BB8AB90}" srcOrd="4" destOrd="0" parTransId="{C0B200B2-53EE-714C-8E6D-0FEF06B7FA81}" sibTransId="{48AB37D2-1B91-A947-A2B1-D6B412FB67B4}"/>
    <dgm:cxn modelId="{007A22D7-0ABE-6244-9305-F32D82B35080}" srcId="{9C28D662-5EF6-1E44-B763-26A9B8FF1B9A}" destId="{C6C89C1F-FF61-9A4C-BFA7-1DBE4C45F0DC}" srcOrd="2" destOrd="0" parTransId="{17ABE06B-AC40-E44D-8856-D7F45067D504}" sibTransId="{D9C6D5CD-D87F-614A-9033-4F1F2D321E02}"/>
    <dgm:cxn modelId="{DFF814DF-05D5-8248-860A-08B00A3A7260}" srcId="{9C28D662-5EF6-1E44-B763-26A9B8FF1B9A}" destId="{02C54AFA-37B9-1145-91AB-634122A72F71}" srcOrd="6" destOrd="0" parTransId="{80401527-DAFC-734C-8383-0EA3FA44F4B5}" sibTransId="{8D199437-4985-1345-8065-BA4442EC8C1C}"/>
    <dgm:cxn modelId="{CE70FAE2-DD8E-B544-A556-565049F78D7F}" type="presOf" srcId="{FAC3DA7D-AFAB-AE4B-969B-228434E5AC8B}" destId="{C3AB92F2-99F3-B94A-B2EB-5065A88A6874}" srcOrd="0" destOrd="0" presId="urn:microsoft.com/office/officeart/2024/layout/MeetTheTeam"/>
    <dgm:cxn modelId="{60C3E3E4-A5CD-5345-B381-5F885A78A11D}" type="presOf" srcId="{02C54AFA-37B9-1145-91AB-634122A72F71}" destId="{69859A8F-9068-6241-B2CF-7C4E33C30F5B}" srcOrd="0" destOrd="0" presId="urn:microsoft.com/office/officeart/2024/layout/MeetTheTeam"/>
    <dgm:cxn modelId="{9A22B1E8-59FB-814A-AAF8-A1A2E34827DD}" srcId="{9C28D662-5EF6-1E44-B763-26A9B8FF1B9A}" destId="{0F9FC63F-4238-AC46-9D86-1EA89EFF61A1}" srcOrd="5" destOrd="0" parTransId="{0DF3FA72-45E3-A048-845E-A075AAFF9D79}" sibTransId="{4DA08992-05AA-174D-BFAE-456A636782B2}"/>
    <dgm:cxn modelId="{20E8FC07-2F30-D449-9A6C-EE671C5C4A82}" type="presParOf" srcId="{5873E72E-EE1D-ED47-8810-0E4E1F3B1999}" destId="{11439927-5E2F-7249-B3C3-27441BDB718B}" srcOrd="0" destOrd="0" presId="urn:microsoft.com/office/officeart/2024/layout/MeetTheTeam"/>
    <dgm:cxn modelId="{8C990124-7648-C34D-84DE-F1728D9476CD}" type="presParOf" srcId="{11439927-5E2F-7249-B3C3-27441BDB718B}" destId="{00D46BEC-927B-4A47-BC82-988CEB096CED}" srcOrd="0" destOrd="0" presId="urn:microsoft.com/office/officeart/2024/layout/MeetTheTeam"/>
    <dgm:cxn modelId="{944D3D4C-FB7F-0C47-AAD9-D879E787FFB1}" type="presParOf" srcId="{11439927-5E2F-7249-B3C3-27441BDB718B}" destId="{74D339E5-4EB3-0C40-9FC7-3717F8567594}" srcOrd="1" destOrd="0" presId="urn:microsoft.com/office/officeart/2024/layout/MeetTheTeam"/>
    <dgm:cxn modelId="{2011EC2B-5C5F-3947-8509-A4D00EEAD123}" type="presParOf" srcId="{11439927-5E2F-7249-B3C3-27441BDB718B}" destId="{43981257-1DAD-DB46-B19E-14C3F7FB3842}" srcOrd="2" destOrd="0" presId="urn:microsoft.com/office/officeart/2024/layout/MeetTheTeam"/>
    <dgm:cxn modelId="{6DCDD890-A785-4046-8E53-7A7A46018254}" type="presParOf" srcId="{11439927-5E2F-7249-B3C3-27441BDB718B}" destId="{9A700768-A28E-DD49-B9A1-0AA119F514A6}" srcOrd="3" destOrd="0" presId="urn:microsoft.com/office/officeart/2024/layout/MeetTheTeam"/>
    <dgm:cxn modelId="{BAB711DA-EE74-AA4D-BDA9-52749519CBB1}" type="presParOf" srcId="{5873E72E-EE1D-ED47-8810-0E4E1F3B1999}" destId="{2B963AC7-8073-DB49-82D3-9F92E18B486A}" srcOrd="1" destOrd="0" presId="urn:microsoft.com/office/officeart/2024/layout/MeetTheTeam"/>
    <dgm:cxn modelId="{E2B704F8-7325-C64C-8EDC-872AD7ED70BB}" type="presParOf" srcId="{5873E72E-EE1D-ED47-8810-0E4E1F3B1999}" destId="{4CB0BE60-85FA-4E4C-A467-AC13E165FEC2}" srcOrd="2" destOrd="0" presId="urn:microsoft.com/office/officeart/2024/layout/MeetTheTeam"/>
    <dgm:cxn modelId="{E3E59AFC-520C-E941-ACA5-58FA8CE52A45}" type="presParOf" srcId="{4CB0BE60-85FA-4E4C-A467-AC13E165FEC2}" destId="{50B02C22-8144-E84E-8DC4-99B8A9C41B3F}" srcOrd="0" destOrd="0" presId="urn:microsoft.com/office/officeart/2024/layout/MeetTheTeam"/>
    <dgm:cxn modelId="{822D64AE-0674-4E4B-9D06-8BF7CD100D70}" type="presParOf" srcId="{4CB0BE60-85FA-4E4C-A467-AC13E165FEC2}" destId="{61CD36EB-F5EC-D54F-809F-4C03DE28ECDA}" srcOrd="1" destOrd="0" presId="urn:microsoft.com/office/officeart/2024/layout/MeetTheTeam"/>
    <dgm:cxn modelId="{559CD805-E950-1349-9E6A-2177C81059AE}" type="presParOf" srcId="{4CB0BE60-85FA-4E4C-A467-AC13E165FEC2}" destId="{460B5C9C-3D17-1A41-B300-CF1639C63D57}" srcOrd="2" destOrd="0" presId="urn:microsoft.com/office/officeart/2024/layout/MeetTheTeam"/>
    <dgm:cxn modelId="{C26848C2-DE97-394C-BA76-B0E445D31B75}" type="presParOf" srcId="{4CB0BE60-85FA-4E4C-A467-AC13E165FEC2}" destId="{1FBA3AB8-521E-8642-8BCB-514F7F7C7A1F}" srcOrd="3" destOrd="0" presId="urn:microsoft.com/office/officeart/2024/layout/MeetTheTeam"/>
    <dgm:cxn modelId="{1576FF47-3EB0-5A4B-A62E-FCC6CC4CE640}" type="presParOf" srcId="{5873E72E-EE1D-ED47-8810-0E4E1F3B1999}" destId="{C637DAA7-EA89-9644-AE7A-4D9B9CC027DC}" srcOrd="3" destOrd="0" presId="urn:microsoft.com/office/officeart/2024/layout/MeetTheTeam"/>
    <dgm:cxn modelId="{950A69E3-F851-7F47-AE19-3D9E0A4738A2}" type="presParOf" srcId="{5873E72E-EE1D-ED47-8810-0E4E1F3B1999}" destId="{766F95DA-9ACF-5B4D-BE44-71F0957F6095}" srcOrd="4" destOrd="0" presId="urn:microsoft.com/office/officeart/2024/layout/MeetTheTeam"/>
    <dgm:cxn modelId="{99A00F2E-CD59-3E40-9D98-AA18AD3AEBCB}" type="presParOf" srcId="{766F95DA-9ACF-5B4D-BE44-71F0957F6095}" destId="{3307528D-B39D-7743-983E-A90CE6958773}" srcOrd="0" destOrd="0" presId="urn:microsoft.com/office/officeart/2024/layout/MeetTheTeam"/>
    <dgm:cxn modelId="{39A5AC36-F404-4147-BA97-CC44180CF66F}" type="presParOf" srcId="{766F95DA-9ACF-5B4D-BE44-71F0957F6095}" destId="{EF56226D-9529-4348-8ABF-821FE55F123D}" srcOrd="1" destOrd="0" presId="urn:microsoft.com/office/officeart/2024/layout/MeetTheTeam"/>
    <dgm:cxn modelId="{26E90595-8B03-F74E-9423-7B233629AE73}" type="presParOf" srcId="{766F95DA-9ACF-5B4D-BE44-71F0957F6095}" destId="{95864946-A671-2C4B-867B-4E252F2A3652}" srcOrd="2" destOrd="0" presId="urn:microsoft.com/office/officeart/2024/layout/MeetTheTeam"/>
    <dgm:cxn modelId="{4418B959-FF87-4648-AC09-F38ADB111AB7}" type="presParOf" srcId="{766F95DA-9ACF-5B4D-BE44-71F0957F6095}" destId="{F100B6C6-1E41-2947-A661-D306F08C6A9E}" srcOrd="3" destOrd="0" presId="urn:microsoft.com/office/officeart/2024/layout/MeetTheTeam"/>
    <dgm:cxn modelId="{AA6824E5-C541-9C49-B194-E3192A052836}" type="presParOf" srcId="{5873E72E-EE1D-ED47-8810-0E4E1F3B1999}" destId="{3D2EA604-FC6A-B645-B5AD-9923B3D7D6BF}" srcOrd="5" destOrd="0" presId="urn:microsoft.com/office/officeart/2024/layout/MeetTheTeam"/>
    <dgm:cxn modelId="{C5E2B228-F3AE-4E4A-ACF6-CA4BEB454DE2}" type="presParOf" srcId="{5873E72E-EE1D-ED47-8810-0E4E1F3B1999}" destId="{0CF31739-CAE9-E64F-8A6D-38B0B0F3176E}" srcOrd="6" destOrd="0" presId="urn:microsoft.com/office/officeart/2024/layout/MeetTheTeam"/>
    <dgm:cxn modelId="{9C488589-C58D-0849-9183-2B123E55AC14}" type="presParOf" srcId="{0CF31739-CAE9-E64F-8A6D-38B0B0F3176E}" destId="{70C97AA2-90B6-9D4B-86DB-791D0535CCD5}" srcOrd="0" destOrd="0" presId="urn:microsoft.com/office/officeart/2024/layout/MeetTheTeam"/>
    <dgm:cxn modelId="{F799641C-4356-0242-8890-7EC590728B90}" type="presParOf" srcId="{0CF31739-CAE9-E64F-8A6D-38B0B0F3176E}" destId="{A16EDFF8-E410-6445-B244-F604951C8DD5}" srcOrd="1" destOrd="0" presId="urn:microsoft.com/office/officeart/2024/layout/MeetTheTeam"/>
    <dgm:cxn modelId="{DA85BDC2-66FF-1E43-8340-7657625BB51C}" type="presParOf" srcId="{0CF31739-CAE9-E64F-8A6D-38B0B0F3176E}" destId="{C3AB92F2-99F3-B94A-B2EB-5065A88A6874}" srcOrd="2" destOrd="0" presId="urn:microsoft.com/office/officeart/2024/layout/MeetTheTeam"/>
    <dgm:cxn modelId="{33325B7A-5638-B24A-88D3-E153AB3DB0F4}" type="presParOf" srcId="{0CF31739-CAE9-E64F-8A6D-38B0B0F3176E}" destId="{906A180A-6869-7748-9A42-79D6B9FF9FC9}" srcOrd="3" destOrd="0" presId="urn:microsoft.com/office/officeart/2024/layout/MeetTheTeam"/>
    <dgm:cxn modelId="{5283963D-9913-C74E-A02C-71496B391B41}" type="presParOf" srcId="{5873E72E-EE1D-ED47-8810-0E4E1F3B1999}" destId="{B9235026-3E5E-2341-BA3F-F4861433E9BE}" srcOrd="7" destOrd="0" presId="urn:microsoft.com/office/officeart/2024/layout/MeetTheTeam"/>
    <dgm:cxn modelId="{1FD060E5-F5FB-3944-9CC0-A8ED895EAB6C}" type="presParOf" srcId="{5873E72E-EE1D-ED47-8810-0E4E1F3B1999}" destId="{CAFA98CE-C8E1-634F-BC8C-B753EF5B8C8F}" srcOrd="8" destOrd="0" presId="urn:microsoft.com/office/officeart/2024/layout/MeetTheTeam"/>
    <dgm:cxn modelId="{53952C3C-B23C-BD44-AAD8-1D60E7B64172}" type="presParOf" srcId="{CAFA98CE-C8E1-634F-BC8C-B753EF5B8C8F}" destId="{C505156B-BCE2-6E49-B3BD-C149C63B13A6}" srcOrd="0" destOrd="0" presId="urn:microsoft.com/office/officeart/2024/layout/MeetTheTeam"/>
    <dgm:cxn modelId="{0BACAB25-98BD-0447-81A2-8F35B5B4ED8A}" type="presParOf" srcId="{CAFA98CE-C8E1-634F-BC8C-B753EF5B8C8F}" destId="{CB7D6DF9-1BF0-D045-8A7F-C0ADA97DB369}" srcOrd="1" destOrd="0" presId="urn:microsoft.com/office/officeart/2024/layout/MeetTheTeam"/>
    <dgm:cxn modelId="{3C1A41E9-5C30-E847-952C-68A53EF9E35B}" type="presParOf" srcId="{CAFA98CE-C8E1-634F-BC8C-B753EF5B8C8F}" destId="{342853A6-8164-7742-8E5B-40BA3EE17433}" srcOrd="2" destOrd="0" presId="urn:microsoft.com/office/officeart/2024/layout/MeetTheTeam"/>
    <dgm:cxn modelId="{C1AB146A-DD30-C04E-A6F3-D4026BAE9E60}" type="presParOf" srcId="{CAFA98CE-C8E1-634F-BC8C-B753EF5B8C8F}" destId="{F4C76EFA-2124-9A41-9148-69AE9EB4C8DB}" srcOrd="3" destOrd="0" presId="urn:microsoft.com/office/officeart/2024/layout/MeetTheTeam"/>
    <dgm:cxn modelId="{AA97041E-0831-3449-8488-9C2BBBCBD65C}" type="presParOf" srcId="{5873E72E-EE1D-ED47-8810-0E4E1F3B1999}" destId="{28F80229-3CD2-E749-9647-1B601EA6169F}" srcOrd="9" destOrd="0" presId="urn:microsoft.com/office/officeart/2024/layout/MeetTheTeam"/>
    <dgm:cxn modelId="{35A78222-BD0D-C148-9DFE-939E0E02F30C}" type="presParOf" srcId="{5873E72E-EE1D-ED47-8810-0E4E1F3B1999}" destId="{A70FD5E1-4235-4B4B-BC51-20365540CBC8}" srcOrd="10" destOrd="0" presId="urn:microsoft.com/office/officeart/2024/layout/MeetTheTeam"/>
    <dgm:cxn modelId="{26A566ED-7C29-A84C-B9F2-8CD4E4A220AE}" type="presParOf" srcId="{A70FD5E1-4235-4B4B-BC51-20365540CBC8}" destId="{FBC09A8F-A210-B447-A8C9-493586DA2E56}" srcOrd="0" destOrd="0" presId="urn:microsoft.com/office/officeart/2024/layout/MeetTheTeam"/>
    <dgm:cxn modelId="{40D48427-C289-3A4B-A22B-CDAC29834610}" type="presParOf" srcId="{A70FD5E1-4235-4B4B-BC51-20365540CBC8}" destId="{F8D0032A-5166-1A48-B4A0-826E727F6DF4}" srcOrd="1" destOrd="0" presId="urn:microsoft.com/office/officeart/2024/layout/MeetTheTeam"/>
    <dgm:cxn modelId="{B67A69ED-A2D4-EB44-B561-11B02A3A39A5}" type="presParOf" srcId="{A70FD5E1-4235-4B4B-BC51-20365540CBC8}" destId="{D09566E6-1A4A-2E4B-9586-EA0FDC060212}" srcOrd="2" destOrd="0" presId="urn:microsoft.com/office/officeart/2024/layout/MeetTheTeam"/>
    <dgm:cxn modelId="{797EA831-80F6-A34E-9F10-61FB69D8BA28}" type="presParOf" srcId="{A70FD5E1-4235-4B4B-BC51-20365540CBC8}" destId="{488AF8C9-4A37-1146-AF93-2A80896BF74F}" srcOrd="3" destOrd="0" presId="urn:microsoft.com/office/officeart/2024/layout/MeetTheTeam"/>
    <dgm:cxn modelId="{7E66A305-EDA0-0F4A-833F-355DDC6459EA}" type="presParOf" srcId="{5873E72E-EE1D-ED47-8810-0E4E1F3B1999}" destId="{760BF777-268F-BE44-80A4-2E3AF561E688}" srcOrd="11" destOrd="0" presId="urn:microsoft.com/office/officeart/2024/layout/MeetTheTeam"/>
    <dgm:cxn modelId="{3EDA4717-2A7E-224C-A889-8AB52862D19A}" type="presParOf" srcId="{5873E72E-EE1D-ED47-8810-0E4E1F3B1999}" destId="{1F25C33A-02B2-A54D-846B-DC54E0F362A7}" srcOrd="12" destOrd="0" presId="urn:microsoft.com/office/officeart/2024/layout/MeetTheTeam"/>
    <dgm:cxn modelId="{BD7878CF-6E7C-3E45-B2E6-188E81232BD5}" type="presParOf" srcId="{1F25C33A-02B2-A54D-846B-DC54E0F362A7}" destId="{3D5FD870-092F-714E-B14F-7CAA7A148C1F}" srcOrd="0" destOrd="0" presId="urn:microsoft.com/office/officeart/2024/layout/MeetTheTeam"/>
    <dgm:cxn modelId="{DE93EFF8-F671-AF46-853B-F9A51159C5B9}" type="presParOf" srcId="{1F25C33A-02B2-A54D-846B-DC54E0F362A7}" destId="{40B51BD8-3460-CA42-A7F7-2560F82DB589}" srcOrd="1" destOrd="0" presId="urn:microsoft.com/office/officeart/2024/layout/MeetTheTeam"/>
    <dgm:cxn modelId="{8FAECF22-0332-864B-8AE0-28830D40CF32}" type="presParOf" srcId="{1F25C33A-02B2-A54D-846B-DC54E0F362A7}" destId="{69859A8F-9068-6241-B2CF-7C4E33C30F5B}" srcOrd="2" destOrd="0" presId="urn:microsoft.com/office/officeart/2024/layout/MeetTheTeam"/>
    <dgm:cxn modelId="{9205311E-22D9-274C-B02F-6CB698844B66}" type="presParOf" srcId="{1F25C33A-02B2-A54D-846B-DC54E0F362A7}" destId="{842ECA85-1221-754D-80EA-73D5EC6F6EDC}" srcOrd="3" destOrd="0" presId="urn:microsoft.com/office/officeart/2024/layout/MeetTheTeam"/>
    <dgm:cxn modelId="{FAC198EB-7341-E149-B8E4-FB232A3241AE}" type="presParOf" srcId="{5873E72E-EE1D-ED47-8810-0E4E1F3B1999}" destId="{919FDC6F-36CF-6D49-8439-971A5489B199}" srcOrd="13" destOrd="0" presId="urn:microsoft.com/office/officeart/2024/layout/MeetTheTeam"/>
    <dgm:cxn modelId="{6AEC74B4-7923-D440-940D-A07CF6FF2FD1}" type="presParOf" srcId="{5873E72E-EE1D-ED47-8810-0E4E1F3B1999}" destId="{71EEA1DB-8B2B-BA4C-9799-535AF4C29B01}" srcOrd="14" destOrd="0" presId="urn:microsoft.com/office/officeart/2024/layout/MeetTheTeam"/>
    <dgm:cxn modelId="{170B2B4C-97F5-394D-95D3-1802F6F5057A}" type="presParOf" srcId="{71EEA1DB-8B2B-BA4C-9799-535AF4C29B01}" destId="{5052CA64-ECD2-F646-9E28-19AC0085CBE6}" srcOrd="0" destOrd="0" presId="urn:microsoft.com/office/officeart/2024/layout/MeetTheTeam"/>
    <dgm:cxn modelId="{1293B550-F0B6-3D47-9C08-1824D4C60F30}" type="presParOf" srcId="{71EEA1DB-8B2B-BA4C-9799-535AF4C29B01}" destId="{3B1B1C99-ADE8-2D47-A5BF-3EF932DA57AE}" srcOrd="1" destOrd="0" presId="urn:microsoft.com/office/officeart/2024/layout/MeetTheTeam"/>
    <dgm:cxn modelId="{7FDB9158-EBF0-8D4E-86AF-46CD0F84D999}" type="presParOf" srcId="{71EEA1DB-8B2B-BA4C-9799-535AF4C29B01}" destId="{6F13D2A2-7DFE-3E4B-87FF-A30ED7366E0C}" srcOrd="2" destOrd="0" presId="urn:microsoft.com/office/officeart/2024/layout/MeetTheTeam"/>
    <dgm:cxn modelId="{9883B424-9A2C-144C-9254-32FB5B3D2B3B}" type="presParOf" srcId="{71EEA1DB-8B2B-BA4C-9799-535AF4C29B01}" destId="{AC2F736F-C213-4A46-9405-B558E44D4444}" srcOrd="3" destOrd="0" presId="urn:microsoft.com/office/officeart/2024/layout/MeetTheTeam"/>
    <dgm:cxn modelId="{6CC92D1A-8703-C042-BA15-74267032250B}" type="presParOf" srcId="{5873E72E-EE1D-ED47-8810-0E4E1F3B1999}" destId="{C2233D0A-1A97-D742-90D7-7F73DC7CAC98}" srcOrd="15" destOrd="0" presId="urn:microsoft.com/office/officeart/2024/layout/MeetTheTeam"/>
    <dgm:cxn modelId="{47E6CC3C-E953-D74B-9FDA-25E6387B5B3F}" type="presParOf" srcId="{5873E72E-EE1D-ED47-8810-0E4E1F3B1999}" destId="{41A20EB9-A5D0-F047-95B7-959BF96AB8A4}" srcOrd="16" destOrd="0" presId="urn:microsoft.com/office/officeart/2024/layout/MeetTheTeam"/>
    <dgm:cxn modelId="{02559066-B7DC-AE49-8D27-C8257179D239}" type="presParOf" srcId="{41A20EB9-A5D0-F047-95B7-959BF96AB8A4}" destId="{DCCF0A45-741A-114B-9A4C-1DB6CD364BAB}" srcOrd="0" destOrd="0" presId="urn:microsoft.com/office/officeart/2024/layout/MeetTheTeam"/>
    <dgm:cxn modelId="{7F54C872-F8BF-5344-A54B-3B5E8C4463FC}" type="presParOf" srcId="{41A20EB9-A5D0-F047-95B7-959BF96AB8A4}" destId="{29D86848-8A46-2A40-A5D2-06EF5DBE2BFA}" srcOrd="1" destOrd="0" presId="urn:microsoft.com/office/officeart/2024/layout/MeetTheTeam"/>
    <dgm:cxn modelId="{B4B17214-2C33-E94D-A91E-41FAB1F2F044}" type="presParOf" srcId="{41A20EB9-A5D0-F047-95B7-959BF96AB8A4}" destId="{04BBC865-D70A-F444-805E-5DF2CD2ABEA9}" srcOrd="2" destOrd="0" presId="urn:microsoft.com/office/officeart/2024/layout/MeetTheTeam"/>
    <dgm:cxn modelId="{984DB6A4-906D-6B40-9C5C-49B817774F37}" type="presParOf" srcId="{41A20EB9-A5D0-F047-95B7-959BF96AB8A4}" destId="{A5951A60-8FBB-4648-A983-BA2A361A6235}" srcOrd="3" destOrd="0" presId="urn:microsoft.com/office/officeart/2024/layout/MeetTheTeam"/>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46BEC-927B-4A47-BC82-988CEB096CED}">
      <dsp:nvSpPr>
        <dsp:cNvPr id="0" name=""/>
        <dsp:cNvSpPr/>
      </dsp:nvSpPr>
      <dsp:spPr>
        <a:xfrm>
          <a:off x="504111" y="690934"/>
          <a:ext cx="2874923" cy="2874923"/>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981257-1DAD-DB46-B19E-14C3F7FB3842}">
      <dsp:nvSpPr>
        <dsp:cNvPr id="0" name=""/>
        <dsp:cNvSpPr/>
      </dsp:nvSpPr>
      <dsp:spPr>
        <a:xfrm>
          <a:off x="389767" y="3732472"/>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Literacy</a:t>
          </a:r>
        </a:p>
      </dsp:txBody>
      <dsp:txXfrm>
        <a:off x="389767" y="3732472"/>
        <a:ext cx="3103610" cy="324000"/>
      </dsp:txXfrm>
    </dsp:sp>
    <dsp:sp modelId="{9A700768-A28E-DD49-B9A1-0AA119F514A6}">
      <dsp:nvSpPr>
        <dsp:cNvPr id="0" name=""/>
        <dsp:cNvSpPr/>
      </dsp:nvSpPr>
      <dsp:spPr>
        <a:xfrm>
          <a:off x="389767" y="4056472"/>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50B02C22-8144-E84E-8DC4-99B8A9C41B3F}">
      <dsp:nvSpPr>
        <dsp:cNvPr id="0" name=""/>
        <dsp:cNvSpPr/>
      </dsp:nvSpPr>
      <dsp:spPr>
        <a:xfrm>
          <a:off x="3895214" y="690934"/>
          <a:ext cx="2874923" cy="2874923"/>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0B5C9C-3D17-1A41-B300-CF1639C63D57}">
      <dsp:nvSpPr>
        <dsp:cNvPr id="0" name=""/>
        <dsp:cNvSpPr/>
      </dsp:nvSpPr>
      <dsp:spPr>
        <a:xfrm>
          <a:off x="3780871" y="3732472"/>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Math</a:t>
          </a:r>
        </a:p>
      </dsp:txBody>
      <dsp:txXfrm>
        <a:off x="3780871" y="3732472"/>
        <a:ext cx="3103610" cy="324000"/>
      </dsp:txXfrm>
    </dsp:sp>
    <dsp:sp modelId="{1FBA3AB8-521E-8642-8BCB-514F7F7C7A1F}">
      <dsp:nvSpPr>
        <dsp:cNvPr id="0" name=""/>
        <dsp:cNvSpPr/>
      </dsp:nvSpPr>
      <dsp:spPr>
        <a:xfrm>
          <a:off x="3780871" y="4056472"/>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3307528D-B39D-7743-983E-A90CE6958773}">
      <dsp:nvSpPr>
        <dsp:cNvPr id="0" name=""/>
        <dsp:cNvSpPr/>
      </dsp:nvSpPr>
      <dsp:spPr>
        <a:xfrm>
          <a:off x="7286317" y="690934"/>
          <a:ext cx="2874923" cy="2874923"/>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864946-A671-2C4B-867B-4E252F2A3652}">
      <dsp:nvSpPr>
        <dsp:cNvPr id="0" name=""/>
        <dsp:cNvSpPr/>
      </dsp:nvSpPr>
      <dsp:spPr>
        <a:xfrm>
          <a:off x="7171974" y="3732472"/>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Attendance</a:t>
          </a:r>
        </a:p>
      </dsp:txBody>
      <dsp:txXfrm>
        <a:off x="7171974" y="3732472"/>
        <a:ext cx="3103610" cy="324000"/>
      </dsp:txXfrm>
    </dsp:sp>
    <dsp:sp modelId="{F100B6C6-1E41-2947-A661-D306F08C6A9E}">
      <dsp:nvSpPr>
        <dsp:cNvPr id="0" name=""/>
        <dsp:cNvSpPr/>
      </dsp:nvSpPr>
      <dsp:spPr>
        <a:xfrm>
          <a:off x="7171974" y="4056472"/>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70C97AA2-90B6-9D4B-86DB-791D0535CCD5}">
      <dsp:nvSpPr>
        <dsp:cNvPr id="0" name=""/>
        <dsp:cNvSpPr/>
      </dsp:nvSpPr>
      <dsp:spPr>
        <a:xfrm>
          <a:off x="10677420" y="690934"/>
          <a:ext cx="2874923" cy="2874923"/>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b="1266"/>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AB92F2-99F3-B94A-B2EB-5065A88A6874}">
      <dsp:nvSpPr>
        <dsp:cNvPr id="0" name=""/>
        <dsp:cNvSpPr/>
      </dsp:nvSpPr>
      <dsp:spPr>
        <a:xfrm>
          <a:off x="10563077" y="3732472"/>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AI Literacy</a:t>
          </a:r>
        </a:p>
      </dsp:txBody>
      <dsp:txXfrm>
        <a:off x="10563077" y="3732472"/>
        <a:ext cx="3103610" cy="324000"/>
      </dsp:txXfrm>
    </dsp:sp>
    <dsp:sp modelId="{906A180A-6869-7748-9A42-79D6B9FF9FC9}">
      <dsp:nvSpPr>
        <dsp:cNvPr id="0" name=""/>
        <dsp:cNvSpPr/>
      </dsp:nvSpPr>
      <dsp:spPr>
        <a:xfrm>
          <a:off x="10563077" y="4056472"/>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C505156B-BCE2-6E49-B3BD-C149C63B13A6}">
      <dsp:nvSpPr>
        <dsp:cNvPr id="0" name=""/>
        <dsp:cNvSpPr/>
      </dsp:nvSpPr>
      <dsp:spPr>
        <a:xfrm>
          <a:off x="14068523" y="690934"/>
          <a:ext cx="2874923" cy="2874923"/>
        </a:xfrm>
        <a:prstGeom prst="ellipse">
          <a:avLst/>
        </a:prstGeom>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2853A6-8164-7742-8E5B-40BA3EE17433}">
      <dsp:nvSpPr>
        <dsp:cNvPr id="0" name=""/>
        <dsp:cNvSpPr/>
      </dsp:nvSpPr>
      <dsp:spPr>
        <a:xfrm>
          <a:off x="13954180" y="3732472"/>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Mental Health</a:t>
          </a:r>
        </a:p>
      </dsp:txBody>
      <dsp:txXfrm>
        <a:off x="13954180" y="3732472"/>
        <a:ext cx="3103610" cy="324000"/>
      </dsp:txXfrm>
    </dsp:sp>
    <dsp:sp modelId="{F4C76EFA-2124-9A41-9148-69AE9EB4C8DB}">
      <dsp:nvSpPr>
        <dsp:cNvPr id="0" name=""/>
        <dsp:cNvSpPr/>
      </dsp:nvSpPr>
      <dsp:spPr>
        <a:xfrm>
          <a:off x="13954180" y="4056472"/>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FBC09A8F-A210-B447-A8C9-493586DA2E56}">
      <dsp:nvSpPr>
        <dsp:cNvPr id="0" name=""/>
        <dsp:cNvSpPr/>
      </dsp:nvSpPr>
      <dsp:spPr>
        <a:xfrm>
          <a:off x="2199663" y="4424481"/>
          <a:ext cx="2874923" cy="2874923"/>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9566E6-1A4A-2E4B-9586-EA0FDC060212}">
      <dsp:nvSpPr>
        <dsp:cNvPr id="0" name=""/>
        <dsp:cNvSpPr/>
      </dsp:nvSpPr>
      <dsp:spPr>
        <a:xfrm>
          <a:off x="2085319" y="7466019"/>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Family Leadership</a:t>
          </a:r>
        </a:p>
      </dsp:txBody>
      <dsp:txXfrm>
        <a:off x="2085319" y="7466019"/>
        <a:ext cx="3103610" cy="324000"/>
      </dsp:txXfrm>
    </dsp:sp>
    <dsp:sp modelId="{488AF8C9-4A37-1146-AF93-2A80896BF74F}">
      <dsp:nvSpPr>
        <dsp:cNvPr id="0" name=""/>
        <dsp:cNvSpPr/>
      </dsp:nvSpPr>
      <dsp:spPr>
        <a:xfrm>
          <a:off x="2085319" y="7790019"/>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3D5FD870-092F-714E-B14F-7CAA7A148C1F}">
      <dsp:nvSpPr>
        <dsp:cNvPr id="0" name=""/>
        <dsp:cNvSpPr/>
      </dsp:nvSpPr>
      <dsp:spPr>
        <a:xfrm>
          <a:off x="5590766" y="4424481"/>
          <a:ext cx="2874923" cy="2874923"/>
        </a:xfrm>
        <a:prstGeom prst="ellipse">
          <a:avLst/>
        </a:prstGeom>
        <a:blipFill>
          <a:blip xmlns:r="http://schemas.openxmlformats.org/officeDocument/2006/relationships"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a:fillRect/>
          </a:stretch>
        </a:blipFill>
        <a:ln w="25400" cap="flat" cmpd="sng" algn="ctr">
          <a:solidFill>
            <a:schemeClr val="bg2">
              <a:lumMod val="90000"/>
            </a:schemeClr>
          </a:solidFill>
          <a:prstDash val="solid"/>
        </a:ln>
        <a:effectLst/>
      </dsp:spPr>
      <dsp:style>
        <a:lnRef idx="2">
          <a:scrgbClr r="0" g="0" b="0"/>
        </a:lnRef>
        <a:fillRef idx="1">
          <a:scrgbClr r="0" g="0" b="0"/>
        </a:fillRef>
        <a:effectRef idx="0">
          <a:scrgbClr r="0" g="0" b="0"/>
        </a:effectRef>
        <a:fontRef idx="minor"/>
      </dsp:style>
    </dsp:sp>
    <dsp:sp modelId="{69859A8F-9068-6241-B2CF-7C4E33C30F5B}">
      <dsp:nvSpPr>
        <dsp:cNvPr id="0" name=""/>
        <dsp:cNvSpPr/>
      </dsp:nvSpPr>
      <dsp:spPr>
        <a:xfrm>
          <a:off x="5476422" y="7466019"/>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Financial Literacy</a:t>
          </a:r>
        </a:p>
      </dsp:txBody>
      <dsp:txXfrm>
        <a:off x="5476422" y="7466019"/>
        <a:ext cx="3103610" cy="324000"/>
      </dsp:txXfrm>
    </dsp:sp>
    <dsp:sp modelId="{842ECA85-1221-754D-80EA-73D5EC6F6EDC}">
      <dsp:nvSpPr>
        <dsp:cNvPr id="0" name=""/>
        <dsp:cNvSpPr/>
      </dsp:nvSpPr>
      <dsp:spPr>
        <a:xfrm>
          <a:off x="5476422" y="7790019"/>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5052CA64-ECD2-F646-9E28-19AC0085CBE6}">
      <dsp:nvSpPr>
        <dsp:cNvPr id="0" name=""/>
        <dsp:cNvSpPr/>
      </dsp:nvSpPr>
      <dsp:spPr>
        <a:xfrm>
          <a:off x="8981869" y="4424481"/>
          <a:ext cx="2874923" cy="2874923"/>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 uri="{837473B0-CC2E-450A-ABE3-18F120FF3D39}">
                <a1611:picAttrSrcUrl xmlns:a1611="http://schemas.microsoft.com/office/drawing/2016/11/main" r:id="rId1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13D2A2-7DFE-3E4B-87FF-A30ED7366E0C}">
      <dsp:nvSpPr>
        <dsp:cNvPr id="0" name=""/>
        <dsp:cNvSpPr/>
      </dsp:nvSpPr>
      <dsp:spPr>
        <a:xfrm>
          <a:off x="8867525" y="7466019"/>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Adolescence</a:t>
          </a:r>
        </a:p>
      </dsp:txBody>
      <dsp:txXfrm>
        <a:off x="8867525" y="7466019"/>
        <a:ext cx="3103610" cy="324000"/>
      </dsp:txXfrm>
    </dsp:sp>
    <dsp:sp modelId="{AC2F736F-C213-4A46-9405-B558E44D4444}">
      <dsp:nvSpPr>
        <dsp:cNvPr id="0" name=""/>
        <dsp:cNvSpPr/>
      </dsp:nvSpPr>
      <dsp:spPr>
        <a:xfrm>
          <a:off x="8867525" y="7790019"/>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 modelId="{DCCF0A45-741A-114B-9A4C-1DB6CD364BAB}">
      <dsp:nvSpPr>
        <dsp:cNvPr id="0" name=""/>
        <dsp:cNvSpPr/>
      </dsp:nvSpPr>
      <dsp:spPr>
        <a:xfrm>
          <a:off x="12372972" y="4424481"/>
          <a:ext cx="2874923" cy="2874923"/>
        </a:xfrm>
        <a:prstGeom prst="ellipse">
          <a:avLst/>
        </a:prstGeom>
        <a:blipFill>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a:ln w="25400" cap="flat" cmpd="sng" algn="ctr">
          <a:solidFill>
            <a:schemeClr val="bg2">
              <a:lumMod val="90000"/>
            </a:schemeClr>
          </a:solidFill>
          <a:prstDash val="solid"/>
        </a:ln>
        <a:effectLst/>
      </dsp:spPr>
      <dsp:style>
        <a:lnRef idx="2">
          <a:scrgbClr r="0" g="0" b="0"/>
        </a:lnRef>
        <a:fillRef idx="1">
          <a:scrgbClr r="0" g="0" b="0"/>
        </a:fillRef>
        <a:effectRef idx="0">
          <a:scrgbClr r="0" g="0" b="0"/>
        </a:effectRef>
        <a:fontRef idx="minor"/>
      </dsp:style>
    </dsp:sp>
    <dsp:sp modelId="{04BBC865-D70A-F444-805E-5DF2CD2ABEA9}">
      <dsp:nvSpPr>
        <dsp:cNvPr id="0" name=""/>
        <dsp:cNvSpPr/>
      </dsp:nvSpPr>
      <dsp:spPr>
        <a:xfrm>
          <a:off x="12258628" y="7466019"/>
          <a:ext cx="3103610" cy="3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b="1"/>
          </a:pPr>
          <a:r>
            <a:rPr lang="en-US" sz="1800" b="0" kern="1200"/>
            <a:t>Careers</a:t>
          </a:r>
        </a:p>
      </dsp:txBody>
      <dsp:txXfrm>
        <a:off x="12258628" y="7466019"/>
        <a:ext cx="3103610" cy="324000"/>
      </dsp:txXfrm>
    </dsp:sp>
    <dsp:sp modelId="{A5951A60-8FBB-4648-A983-BA2A361A6235}">
      <dsp:nvSpPr>
        <dsp:cNvPr id="0" name=""/>
        <dsp:cNvSpPr/>
      </dsp:nvSpPr>
      <dsp:spPr>
        <a:xfrm>
          <a:off x="12258628" y="7790019"/>
          <a:ext cx="3103610" cy="270000"/>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layout/MeetTheTeam">
  <dgm:title val=""/>
  <dgm:desc val=""/>
  <dgm:catLst>
    <dgm:cat type="meettheteam" pri="100"/>
  </dgm:catLst>
  <dgm:sampData>
    <dgm:dataModel>
      <dgm:ptLst>
        <dgm:pt modelId="0" type="doc"/>
        <dgm:pt modelId="10">
          <dgm:prSet phldrT="Name" phldr="1"/>
        </dgm:pt>
        <dgm:pt modelId="11">
          <dgm:prSet phldrT="Role" phldr="1"/>
        </dgm:pt>
        <dgm:pt modelId="20">
          <dgm:prSet phldrT="Name" phldr="1"/>
        </dgm:pt>
        <dgm:pt modelId="21">
          <dgm:prSet phldrT="Role" phldr="1"/>
        </dgm:pt>
        <dgm:pt modelId="30">
          <dgm:prSet phldrT="Name" phldr="1"/>
        </dgm:pt>
        <dgm:pt modelId="31">
          <dgm:prSet phldrT="Role" phldr="1"/>
        </dgm:pt>
        <dgm:pt modelId="40">
          <dgm:prSet phldrT="Name" phldr="1"/>
        </dgm:pt>
        <dgm:pt modelId="41">
          <dgm:prSet phldrT="Role"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 modelId="106" srcId="0" destId="40" srcOrd="3" destOrd="0"/>
        <dgm:cxn modelId="107" srcId="40" destId="4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if name="Name5" axis="ch" ptType="node" func="cnt" op="lte" val="3">
        <dgm:constrLst>
          <dgm:constr type="h" for="ch" forName="compNode" refType="h" fact="0.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if name="Name6" axis="ch" ptType="node" func="cnt" op="lte" val="4">
        <dgm:constrLst>
          <dgm:constr type="h" for="ch" forName="compNode" refType="h" fact="0.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if>
      <dgm:else name="Name7">
        <dgm:constrLst>
          <dgm:constr type="h" for="ch" forName="compNode" refType="h" fact="0.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photoCircle" refType="w" fact="0.88"/>
          <dgm:constr type="h" for="ch" forName="photoCircle" refType="w" refFor="ch" refForName="photoCircle"/>
          <dgm:constr type="t" for="ch" forName="photoCircle"/>
          <dgm:constr type="ctrX" for="ch" forName="photoCircle" refType="w" fact="0.5"/>
          <dgm:constr type="h" for="ch" forName="spacer" refType="w" fact="0.051"/>
          <dgm:constr type="w" for="ch" forName="spacer" refType="w"/>
          <dgm:constr type="l" for="ch" forName="spacer"/>
          <dgm:constr type="t" for="ch" forName="spacer" refType="b" refFor="ch" refForName="photoCircle"/>
          <dgm:constr type="h" for="ch" forName="nameText" val="9"/>
          <dgm:constr type="w" for="ch" forName="nameText" refType="w" fact="0.95"/>
          <dgm:constr type="ctrX" for="ch" forName="nameText" refType="w" fact="0.5"/>
          <dgm:constr type="t" for="ch" forName="nameText" refType="b" refFor="ch" refForName="spacer"/>
          <dgm:constr type="h" for="ch" forName="roleText" val="7.5"/>
          <dgm:constr type="w" for="ch" forName="roleText" refType="w" fact="0.95"/>
          <dgm:constr type="ctrX" for="ch" forName="roleText" refType="w" fact="0.5"/>
          <dgm:constr type="t" for="ch" forName="roleText" refType="b" refFor="ch" refForName="nameText"/>
        </dgm:constrLst>
        <dgm:ruleLst>
          <dgm:rule type="h" val="INF" fact="NaN" max="NaN"/>
        </dgm:ruleLst>
        <dgm:layoutNode name="photoCircle" styleLbl="fgImgPlace1">
          <dgm:alg type="sp"/>
          <dgm:shape xmlns:r="http://schemas.openxmlformats.org/officeDocument/2006/relationships" type="ellipse" r:blip="" blipPhldr="1">
            <dgm:adjLst/>
          </dgm:shape>
          <dgm:presOf/>
          <dgm:constrLst/>
          <dgm:ruleLst/>
        </dgm:layoutNode>
        <dgm:layoutNode name="spacer">
          <dgm:alg type="sp"/>
          <dgm:shape xmlns:r="http://schemas.openxmlformats.org/officeDocument/2006/relationships" r:blip="">
            <dgm:adjLst/>
          </dgm:shape>
          <dgm:presOf/>
          <dgm:constrLst/>
          <dgm:ruleLst/>
        </dgm:layoutNode>
        <dgm:layoutNode name="nameText" styleLbl="revTx">
          <dgm:varLst>
            <dgm:chMax val="1"/>
            <dgm:chPref val="1"/>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5" fact="NaN" max="NaN"/>
            <dgm:rule type="h" val="INF" fact="NaN" max="NaN"/>
          </dgm:ruleLst>
        </dgm:layoutNode>
        <dgm:layoutNode name="roleText" styleLbl="revTx">
          <dgm:varLst>
            <dgm:chMax val="0"/>
          </dgm:varLst>
          <dgm:alg type="tx">
            <dgm:param type="txAnchorVert" val="t"/>
            <dgm:param type="txAnchorHorzCh" val="ctr"/>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5"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0A6F6-8DAD-4E52-8B1B-3ED66BB1398B}"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0CBB2E-886B-4803-BDCC-6FCB0A5BA558}" type="slidenum">
              <a:rPr lang="en-US" smtClean="0"/>
              <a:t>‹#›</a:t>
            </a:fld>
            <a:endParaRPr lang="en-US"/>
          </a:p>
        </p:txBody>
      </p:sp>
    </p:spTree>
    <p:extLst>
      <p:ext uri="{BB962C8B-B14F-4D97-AF65-F5344CB8AC3E}">
        <p14:creationId xmlns:p14="http://schemas.microsoft.com/office/powerpoint/2010/main" val="1880111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go.osu.edu/newsguid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1 minute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Good morning, everyone, and welcome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 My name is </a:t>
            </a:r>
            <a:r>
              <a:rPr lang="en-US" sz="1200" b="1" i="0" u="none" strike="noStrike" kern="1200">
                <a:solidFill>
                  <a:schemeClr val="tx1"/>
                </a:solidFill>
                <a:effectLst/>
                <a:latin typeface="+mn-lt"/>
                <a:ea typeface="+mn-ea"/>
                <a:cs typeface="+mn-cs"/>
              </a:rPr>
              <a:t>Dr. Barbara Boone</a:t>
            </a:r>
            <a:r>
              <a:rPr lang="en-US" sz="1200" b="0" i="0" u="none" strike="noStrike" kern="1200">
                <a:solidFill>
                  <a:schemeClr val="tx1"/>
                </a:solidFill>
                <a:effectLst/>
                <a:latin typeface="+mn-lt"/>
                <a:ea typeface="+mn-ea"/>
                <a:cs typeface="+mn-cs"/>
              </a:rPr>
              <a:t>, and I have the privilege of serving as the Director of the Ohio Statewide Family Engagement Center at The Ohio State University Center on Education and Training for Employment.</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I want to thank you for being here today and for the work you do to support children and families.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At our center, we believe something very simple but incredibly powerful: when schools, families, and communities work together as partners, students succeed.</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Today I'd like to introduce you to our center, share the work we're doing across Ohio, and highlight resources and opportunities that can help strengthen family-school partnerships in your own community.</a:t>
            </a:r>
          </a:p>
        </p:txBody>
      </p:sp>
      <p:sp>
        <p:nvSpPr>
          <p:cNvPr id="4" name="Slide Number Placeholder 3"/>
          <p:cNvSpPr>
            <a:spLocks noGrp="1"/>
          </p:cNvSpPr>
          <p:nvPr>
            <p:ph type="sldNum" sz="quarter" idx="5"/>
          </p:nvPr>
        </p:nvSpPr>
        <p:spPr/>
        <p:txBody>
          <a:bodyPr/>
          <a:lstStyle/>
          <a:p>
            <a:fld id="{0F89E891-0307-2348-B6B5-FA688DCA00C2}" type="slidenum">
              <a:rPr lang="en-US" smtClean="0"/>
              <a:t>9</a:t>
            </a:fld>
            <a:endParaRPr lang="en-US"/>
          </a:p>
        </p:txBody>
      </p:sp>
    </p:spTree>
    <p:extLst>
      <p:ext uri="{BB962C8B-B14F-4D97-AF65-F5344CB8AC3E}">
        <p14:creationId xmlns:p14="http://schemas.microsoft.com/office/powerpoint/2010/main" val="89898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1 minute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At the Ohio Statewide Family Engagement Center, we serve schools and communities across Ohio, with a particular focus on those facing the greatest challenges.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Rather than taking a one-size-fits-all approach, we work alongside educators, families, and community partners to understand their unique strengths and challenges. Together, we build meaningful partnerships that help create welcoming schools, strengthen family engagement, and improve outcomes for students.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Everything we do is designed to help schools create lasting systems that support students and families long after our work together ends.</a:t>
            </a:r>
          </a:p>
        </p:txBody>
      </p:sp>
      <p:sp>
        <p:nvSpPr>
          <p:cNvPr id="4" name="Slide Number Placeholder 3"/>
          <p:cNvSpPr>
            <a:spLocks noGrp="1"/>
          </p:cNvSpPr>
          <p:nvPr>
            <p:ph type="sldNum" sz="quarter" idx="5"/>
          </p:nvPr>
        </p:nvSpPr>
        <p:spPr/>
        <p:txBody>
          <a:bodyPr/>
          <a:lstStyle/>
          <a:p>
            <a:fld id="{0F89E891-0307-2348-B6B5-FA688DCA00C2}" type="slidenum">
              <a:rPr lang="en-US" smtClean="0"/>
              <a:t>10</a:t>
            </a:fld>
            <a:endParaRPr lang="en-US"/>
          </a:p>
        </p:txBody>
      </p:sp>
    </p:spTree>
    <p:extLst>
      <p:ext uri="{BB962C8B-B14F-4D97-AF65-F5344CB8AC3E}">
        <p14:creationId xmlns:p14="http://schemas.microsoft.com/office/powerpoint/2010/main" val="1142656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2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I'd like to share a few core beliefs that guide everything we do. As I introduce each of these beliefs, I encourage you to think about your own practice.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How are these beliefs reflected in your school, district, or organization? Where are you already seeing success, and where might there be opportunities to grow?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13664"/>
                </a:solidFill>
                <a:effectLst/>
                <a:latin typeface="Aptos" panose="020B0004020202020204" pitchFamily="34" charset="0"/>
                <a:ea typeface="Arial" panose="020B0604020202020204" pitchFamily="34" charset="0"/>
              </a:rPr>
              <a:t>All families have the </a:t>
            </a:r>
            <a:r>
              <a:rPr lang="en-US" sz="1200" b="1">
                <a:solidFill>
                  <a:srgbClr val="213664"/>
                </a:solidFill>
                <a:effectLst/>
                <a:latin typeface="Aptos" panose="020B0004020202020204" pitchFamily="34" charset="0"/>
                <a:ea typeface="Arial" panose="020B0604020202020204" pitchFamily="34" charset="0"/>
              </a:rPr>
              <a:t>capacity to support </a:t>
            </a:r>
            <a:r>
              <a:rPr lang="en-US" sz="1200">
                <a:solidFill>
                  <a:srgbClr val="213664"/>
                </a:solidFill>
                <a:effectLst/>
                <a:latin typeface="Aptos" panose="020B0004020202020204" pitchFamily="34" charset="0"/>
                <a:ea typeface="Arial" panose="020B0604020202020204" pitchFamily="34" charset="0"/>
              </a:rPr>
              <a:t>their children’s learning.</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a:solidFill>
                  <a:srgbClr val="213664"/>
                </a:solidFill>
                <a:effectLst/>
                <a:latin typeface="Aptos" panose="020B0004020202020204" pitchFamily="34" charset="0"/>
                <a:ea typeface="Arial" panose="020B0604020202020204" pitchFamily="34" charset="0"/>
              </a:rPr>
            </a:br>
            <a:r>
              <a:rPr lang="en-US" sz="1200">
                <a:solidFill>
                  <a:srgbClr val="213664"/>
                </a:solidFill>
                <a:effectLst/>
                <a:latin typeface="Aptos" panose="020B0004020202020204" pitchFamily="34" charset="0"/>
                <a:ea typeface="Arial" panose="020B0604020202020204" pitchFamily="34" charset="0"/>
              </a:rPr>
              <a:t>All families have </a:t>
            </a:r>
            <a:r>
              <a:rPr lang="en-US" sz="1200" b="1">
                <a:solidFill>
                  <a:srgbClr val="213664"/>
                </a:solidFill>
                <a:effectLst/>
                <a:latin typeface="Aptos" panose="020B0004020202020204" pitchFamily="34" charset="0"/>
                <a:ea typeface="Arial" panose="020B0604020202020204" pitchFamily="34" charset="0"/>
              </a:rPr>
              <a:t>hopes and dreams </a:t>
            </a:r>
            <a:r>
              <a:rPr lang="en-US" sz="1200">
                <a:solidFill>
                  <a:srgbClr val="213664"/>
                </a:solidFill>
                <a:effectLst/>
                <a:latin typeface="Aptos" panose="020B0004020202020204" pitchFamily="34" charset="0"/>
                <a:ea typeface="Arial" panose="020B0604020202020204" pitchFamily="34" charset="0"/>
              </a:rPr>
              <a:t>for their children and want the best for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13664"/>
              </a:solidFill>
              <a:effectLst/>
              <a:latin typeface="Aptos" panose="020B0004020202020204" pitchFamily="34" charset="0"/>
              <a:ea typeface="Arial" panose="020B0604020202020204" pitchFamily="34" charset="0"/>
            </a:endParaRPr>
          </a:p>
          <a:p>
            <a:pPr>
              <a:tabLst>
                <a:tab pos="1131888" algn="l"/>
              </a:tabLst>
            </a:pPr>
            <a:r>
              <a:rPr lang="en-US" sz="1200">
                <a:solidFill>
                  <a:srgbClr val="213664"/>
                </a:solidFill>
                <a:effectLst/>
                <a:latin typeface="Aptos" panose="020B0004020202020204" pitchFamily="34" charset="0"/>
                <a:ea typeface="Arial" panose="020B0604020202020204" pitchFamily="34" charset="0"/>
              </a:rPr>
              <a:t>Families and school staff should be </a:t>
            </a:r>
            <a:r>
              <a:rPr lang="en-US" sz="1200" b="1">
                <a:solidFill>
                  <a:srgbClr val="213664"/>
                </a:solidFill>
                <a:effectLst/>
                <a:latin typeface="Aptos" panose="020B0004020202020204" pitchFamily="34" charset="0"/>
                <a:ea typeface="Arial" panose="020B0604020202020204" pitchFamily="34" charset="0"/>
              </a:rPr>
              <a:t>equal partners.</a:t>
            </a:r>
          </a:p>
          <a:p>
            <a:pPr>
              <a:tabLst>
                <a:tab pos="1131888" algn="l"/>
              </a:tabLst>
            </a:pPr>
            <a:endParaRPr lang="en-US" sz="1200" b="1">
              <a:solidFill>
                <a:srgbClr val="213664"/>
              </a:solidFill>
              <a:effectLst/>
              <a:latin typeface="Aptos" panose="020B00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tab pos="1131888" algn="l"/>
              </a:tabLst>
              <a:defRPr/>
            </a:pPr>
            <a:r>
              <a:rPr lang="en-US" sz="1200">
                <a:solidFill>
                  <a:srgbClr val="213664"/>
                </a:solidFill>
                <a:effectLst/>
                <a:latin typeface="Aptos" panose="020B0004020202020204" pitchFamily="34" charset="0"/>
                <a:ea typeface="Arial" panose="020B0604020202020204" pitchFamily="34" charset="0"/>
              </a:rPr>
              <a:t>The </a:t>
            </a:r>
            <a:r>
              <a:rPr lang="en-US" sz="1200" b="1">
                <a:solidFill>
                  <a:srgbClr val="213664"/>
                </a:solidFill>
                <a:effectLst/>
                <a:latin typeface="Aptos" panose="020B0004020202020204" pitchFamily="34" charset="0"/>
                <a:ea typeface="Arial" panose="020B0604020202020204" pitchFamily="34" charset="0"/>
              </a:rPr>
              <a:t>responsibility of building partnerships </a:t>
            </a:r>
            <a:r>
              <a:rPr lang="en-US" sz="1200">
                <a:solidFill>
                  <a:srgbClr val="213664"/>
                </a:solidFill>
                <a:effectLst/>
                <a:latin typeface="Aptos" panose="020B0004020202020204" pitchFamily="34" charset="0"/>
                <a:ea typeface="Arial" panose="020B0604020202020204" pitchFamily="34" charset="0"/>
              </a:rPr>
              <a:t>rests primarily with school staff, especially school leaders.</a:t>
            </a:r>
          </a:p>
          <a:p>
            <a:pPr>
              <a:tabLst>
                <a:tab pos="1131888" algn="l"/>
              </a:tabLst>
            </a:pPr>
            <a:endParaRPr lang="en-US" sz="1200" b="1">
              <a:solidFill>
                <a:srgbClr val="213664"/>
              </a:solidFill>
              <a:effectLst/>
              <a:latin typeface="Aptos" panose="020B0004020202020204" pitchFamily="34" charset="0"/>
              <a:ea typeface="Arial" panose="020B0604020202020204" pitchFamily="34" charset="0"/>
            </a:endParaRPr>
          </a:p>
          <a:p>
            <a:pPr>
              <a:tabLst>
                <a:tab pos="1131888" algn="l"/>
              </a:tabLst>
            </a:pPr>
            <a:endParaRPr lang="en-US" sz="1200">
              <a:solidFill>
                <a:srgbClr val="213664"/>
              </a:solidFill>
              <a:effectLst/>
              <a:latin typeface="Aptos" panose="020B00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13664"/>
              </a:solidFill>
              <a:effectLst/>
              <a:latin typeface="Aptos" panose="020B00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13664"/>
              </a:solidFill>
              <a:effectLst/>
              <a:latin typeface="Aptos" panose="020B0004020202020204" pitchFamily="34" charset="0"/>
              <a:ea typeface="Arial" panose="020B0604020202020204" pitchFamily="34" charset="0"/>
            </a:endParaRPr>
          </a:p>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F89E891-0307-2348-B6B5-FA688DCA00C2}" type="slidenum">
              <a:rPr lang="en-US" smtClean="0"/>
              <a:t>11</a:t>
            </a:fld>
            <a:endParaRPr lang="en-US"/>
          </a:p>
        </p:txBody>
      </p:sp>
    </p:spTree>
    <p:extLst>
      <p:ext uri="{BB962C8B-B14F-4D97-AF65-F5344CB8AC3E}">
        <p14:creationId xmlns:p14="http://schemas.microsoft.com/office/powerpoint/2010/main" val="6145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71FE9-A1EF-FC4A-3E8A-CB9907583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2EAEC-061F-C62A-EB05-FFD8041558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019327-E9E4-1A00-855F-3B54DC4CC416}"/>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1 minute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Perhaps most importantly, we believe these principles hold true for </a:t>
            </a:r>
            <a:r>
              <a:rPr lang="en-US" sz="1200" b="1" i="0" u="none" strike="noStrike" kern="1200">
                <a:solidFill>
                  <a:schemeClr val="tx1"/>
                </a:solidFill>
                <a:effectLst/>
                <a:latin typeface="+mn-lt"/>
                <a:ea typeface="+mn-ea"/>
                <a:cs typeface="+mn-cs"/>
              </a:rPr>
              <a:t>all</a:t>
            </a:r>
            <a:r>
              <a:rPr lang="en-US" sz="1200" b="0" i="0" u="none" strike="noStrike" kern="1200">
                <a:solidFill>
                  <a:schemeClr val="tx1"/>
                </a:solidFill>
                <a:effectLst/>
                <a:latin typeface="+mn-lt"/>
                <a:ea typeface="+mn-ea"/>
                <a:cs typeface="+mn-cs"/>
              </a:rPr>
              <a:t> families. They aren't limited by income, race, language, culture, geography, or a student's disability. Every family wants the best for their child, and every family has strengths they bring to their child's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213664"/>
              </a:solidFill>
            </a:endParaRPr>
          </a:p>
          <a:p>
            <a:r>
              <a:rPr lang="en-US" sz="1200">
                <a:solidFill>
                  <a:srgbClr val="213664"/>
                </a:solidFill>
              </a:rPr>
              <a:t>Many studies show that just about </a:t>
            </a:r>
            <a:r>
              <a:rPr lang="en-US" sz="1200" b="1">
                <a:solidFill>
                  <a:srgbClr val="213664"/>
                </a:solidFill>
              </a:rPr>
              <a:t>ALL</a:t>
            </a:r>
            <a:r>
              <a:rPr lang="en-US" sz="1200">
                <a:solidFill>
                  <a:srgbClr val="213664"/>
                </a:solidFill>
              </a:rPr>
              <a:t> parents want to and can be involved in their children’s education, </a:t>
            </a:r>
            <a:r>
              <a:rPr lang="en-US" sz="1200" b="0">
                <a:solidFill>
                  <a:schemeClr val="tx1"/>
                </a:solidFill>
              </a:rPr>
              <a:t> </a:t>
            </a:r>
            <a:r>
              <a:rPr lang="en-US" sz="1200" b="1">
                <a:solidFill>
                  <a:srgbClr val="C00000"/>
                </a:solidFill>
              </a:rPr>
              <a:t>regardless of</a:t>
            </a:r>
            <a:r>
              <a:rPr lang="en-US" sz="1200" b="1">
                <a:solidFill>
                  <a:srgbClr val="213664"/>
                </a:solidFill>
              </a:rPr>
              <a:t> income, race, ethnicity, education, language spoken at home, and other background variables.”</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213664"/>
              </a:solidFill>
            </a:endParaRPr>
          </a:p>
        </p:txBody>
      </p:sp>
      <p:sp>
        <p:nvSpPr>
          <p:cNvPr id="4" name="Slide Number Placeholder 3">
            <a:extLst>
              <a:ext uri="{FF2B5EF4-FFF2-40B4-BE49-F238E27FC236}">
                <a16:creationId xmlns:a16="http://schemas.microsoft.com/office/drawing/2014/main" id="{D5CBC947-B7BA-0D8C-FC80-8161E1407F8B}"/>
              </a:ext>
            </a:extLst>
          </p:cNvPr>
          <p:cNvSpPr>
            <a:spLocks noGrp="1"/>
          </p:cNvSpPr>
          <p:nvPr>
            <p:ph type="sldNum" sz="quarter" idx="5"/>
          </p:nvPr>
        </p:nvSpPr>
        <p:spPr/>
        <p:txBody>
          <a:bodyPr/>
          <a:lstStyle/>
          <a:p>
            <a:fld id="{0F89E891-0307-2348-B6B5-FA688DCA00C2}" type="slidenum">
              <a:rPr lang="en-US" smtClean="0"/>
              <a:t>12</a:t>
            </a:fld>
            <a:endParaRPr lang="en-US"/>
          </a:p>
        </p:txBody>
      </p:sp>
    </p:spTree>
    <p:extLst>
      <p:ext uri="{BB962C8B-B14F-4D97-AF65-F5344CB8AC3E}">
        <p14:creationId xmlns:p14="http://schemas.microsoft.com/office/powerpoint/2010/main" val="1261639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30 seconds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Ultimately, our purpose is to build the capacity of the people who make family engagement possible every day. Whether you're a teacher, principal, district leader, family leader, or community partner, we're here to support your growth.</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We offer research-based tools, practical resources, coaching, and professional learning designed to strengthen educators’ knowledge, build your confidence, and help you develop meaningful partnerships with families.</a:t>
            </a:r>
          </a:p>
        </p:txBody>
      </p:sp>
      <p:sp>
        <p:nvSpPr>
          <p:cNvPr id="4" name="Slide Number Placeholder 3"/>
          <p:cNvSpPr>
            <a:spLocks noGrp="1"/>
          </p:cNvSpPr>
          <p:nvPr>
            <p:ph type="sldNum" sz="quarter" idx="5"/>
          </p:nvPr>
        </p:nvSpPr>
        <p:spPr/>
        <p:txBody>
          <a:bodyPr/>
          <a:lstStyle/>
          <a:p>
            <a:fld id="{0F89E891-0307-2348-B6B5-FA688DCA00C2}" type="slidenum">
              <a:rPr lang="en-US" smtClean="0"/>
              <a:t>13</a:t>
            </a:fld>
            <a:endParaRPr lang="en-US"/>
          </a:p>
        </p:txBody>
      </p:sp>
    </p:spTree>
    <p:extLst>
      <p:ext uri="{BB962C8B-B14F-4D97-AF65-F5344CB8AC3E}">
        <p14:creationId xmlns:p14="http://schemas.microsoft.com/office/powerpoint/2010/main" val="2758816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7</a:t>
            </a:r>
            <a:r>
              <a:rPr lang="en-US" baseline="30000"/>
              <a:t>th</a:t>
            </a:r>
            <a:r>
              <a:rPr lang="en-US"/>
              <a:t> Annual Family Engagement Leadership Summit will be held Friday, September 18, 2026.</a:t>
            </a:r>
          </a:p>
          <a:p>
            <a:endParaRPr lang="en-US"/>
          </a:p>
          <a:p>
            <a:r>
              <a:rPr lang="en-US"/>
              <a:t>You can register today.</a:t>
            </a:r>
          </a:p>
          <a:p>
            <a:endParaRPr lang="en-US"/>
          </a:p>
          <a:p>
            <a:r>
              <a:rPr lang="en-US"/>
              <a:t>Place in chat: go.osu.edu/FamilyEngagementSummit</a:t>
            </a:r>
          </a:p>
        </p:txBody>
      </p:sp>
      <p:sp>
        <p:nvSpPr>
          <p:cNvPr id="4" name="Slide Number Placeholder 3"/>
          <p:cNvSpPr>
            <a:spLocks noGrp="1"/>
          </p:cNvSpPr>
          <p:nvPr>
            <p:ph type="sldNum" sz="quarter" idx="5"/>
          </p:nvPr>
        </p:nvSpPr>
        <p:spPr/>
        <p:txBody>
          <a:bodyPr/>
          <a:lstStyle/>
          <a:p>
            <a:fld id="{642182CD-998B-4D79-BA5F-8AD5C92C0E67}" type="slidenum">
              <a:rPr lang="en-US" smtClean="0"/>
              <a:t>15</a:t>
            </a:fld>
            <a:endParaRPr lang="en-US"/>
          </a:p>
        </p:txBody>
      </p:sp>
    </p:spTree>
    <p:extLst>
      <p:ext uri="{BB962C8B-B14F-4D97-AF65-F5344CB8AC3E}">
        <p14:creationId xmlns:p14="http://schemas.microsoft.com/office/powerpoint/2010/main" val="210714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Place link in chat-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https://go.osu.edu/newsguide</a:t>
            </a:r>
            <a:endParaRPr lang="en-US" b="0"/>
          </a:p>
          <a:p>
            <a:endParaRPr lang="en-US" b="0"/>
          </a:p>
          <a:p>
            <a:r>
              <a:rPr lang="en-US" b="0"/>
              <a:t>We believe these resources will be beneficial for you and your program.</a:t>
            </a:r>
          </a:p>
          <a:p>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401CD5-80BF-41E6-A94B-2A7AE21B7B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456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a:p>
        </p:txBody>
      </p:sp>
      <p:sp>
        <p:nvSpPr>
          <p:cNvPr id="4" name="Slide Number Placeholder 3"/>
          <p:cNvSpPr>
            <a:spLocks noGrp="1"/>
          </p:cNvSpPr>
          <p:nvPr>
            <p:ph type="sldNum" sz="quarter" idx="5"/>
          </p:nvPr>
        </p:nvSpPr>
        <p:spPr/>
        <p:txBody>
          <a:bodyPr/>
          <a:lstStyle/>
          <a:p>
            <a:fld id="{044DD7F4-F5F5-F84A-B184-6A620205DB95}" type="slidenum">
              <a:rPr lang="en-US" smtClean="0"/>
              <a:t>18</a:t>
            </a:fld>
            <a:endParaRPr lang="en-US"/>
          </a:p>
        </p:txBody>
      </p:sp>
    </p:spTree>
    <p:extLst>
      <p:ext uri="{BB962C8B-B14F-4D97-AF65-F5344CB8AC3E}">
        <p14:creationId xmlns:p14="http://schemas.microsoft.com/office/powerpoint/2010/main" val="1381845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48544-FF38-21A8-EDF1-3C82246B0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6EB95-D47A-CB77-3134-50255C9221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FF10E1-4468-E199-2914-CD89A37195EC}"/>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1 minute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Of course, our work doesn't stop with schools. We're equally committed to supporting families.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We know that schools are often looking for practical, high-quality resources they can share directly with parents and caregivers. That's why we've developed a wide variety of family-friendly tools, guides, templates, and learning resources that educators can use right away. </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Our greatest hits are the Ohio Family Roadmap, Science of Reading, topics on dyslexia, RIMP, Money Talks, School choice, and more!</a:t>
            </a:r>
          </a:p>
          <a:p>
            <a:endParaRPr lang="en-US" sz="1200" b="0" i="0" u="none" strike="noStrike" kern="1200">
              <a:solidFill>
                <a:schemeClr val="tx1"/>
              </a:solidFill>
              <a:effectLst/>
              <a:latin typeface="+mn-lt"/>
              <a:ea typeface="+mn-ea"/>
              <a:cs typeface="+mn-cs"/>
            </a:endParaRPr>
          </a:p>
          <a:p>
            <a:endParaRPr lang="en-US" sz="1200" b="0" i="0" u="none" strike="noStrike"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74C0D64-84A3-21C2-58AA-FC2F43238D2D}"/>
              </a:ext>
            </a:extLst>
          </p:cNvPr>
          <p:cNvSpPr>
            <a:spLocks noGrp="1"/>
          </p:cNvSpPr>
          <p:nvPr>
            <p:ph type="sldNum" sz="quarter" idx="5"/>
          </p:nvPr>
        </p:nvSpPr>
        <p:spPr/>
        <p:txBody>
          <a:bodyPr/>
          <a:lstStyle/>
          <a:p>
            <a:fld id="{0F89E891-0307-2348-B6B5-FA688DCA00C2}" type="slidenum">
              <a:rPr lang="en-US" smtClean="0"/>
              <a:t>19</a:t>
            </a:fld>
            <a:endParaRPr lang="en-US"/>
          </a:p>
        </p:txBody>
      </p:sp>
    </p:spTree>
    <p:extLst>
      <p:ext uri="{BB962C8B-B14F-4D97-AF65-F5344CB8AC3E}">
        <p14:creationId xmlns:p14="http://schemas.microsoft.com/office/powerpoint/2010/main" val="926958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3947A-2153-8DD8-D0A5-C02DE8E70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21819-2081-3FC2-C8EF-88A62DD3B5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77A359-AEF3-2341-BF6B-D14D67B07D6A}"/>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1 minute</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At the Ohio Statewide Family Engagement Center, we're committed to walking alongside schools, districts, families, and community partners as they build stronger, more meaningful partnerships. Whether you're just getting started or looking to deepen your existing efforts, we're here to support you with research-based resources, professional learning, coaching, and practical tools.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I encourage you to explore our website, download the resources that are most relevant to your work, and stay connected with us. Together, we can ensure that every family feels welcomed, valued, and empowered to play an active role in their child's education.</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Thank you for your time today, and thank you for the important work you do every day on behalf of Ohio's students and families. We look forward to partnering with you.</a:t>
            </a:r>
          </a:p>
        </p:txBody>
      </p:sp>
      <p:sp>
        <p:nvSpPr>
          <p:cNvPr id="4" name="Slide Number Placeholder 3">
            <a:extLst>
              <a:ext uri="{FF2B5EF4-FFF2-40B4-BE49-F238E27FC236}">
                <a16:creationId xmlns:a16="http://schemas.microsoft.com/office/drawing/2014/main" id="{093A2915-B2CF-7674-4934-D2DC1812CB27}"/>
              </a:ext>
            </a:extLst>
          </p:cNvPr>
          <p:cNvSpPr>
            <a:spLocks noGrp="1"/>
          </p:cNvSpPr>
          <p:nvPr>
            <p:ph type="sldNum" sz="quarter" idx="5"/>
          </p:nvPr>
        </p:nvSpPr>
        <p:spPr/>
        <p:txBody>
          <a:bodyPr/>
          <a:lstStyle/>
          <a:p>
            <a:fld id="{0F89E891-0307-2348-B6B5-FA688DCA00C2}" type="slidenum">
              <a:rPr lang="en-US" smtClean="0"/>
              <a:t>21</a:t>
            </a:fld>
            <a:endParaRPr lang="en-US"/>
          </a:p>
        </p:txBody>
      </p:sp>
    </p:spTree>
    <p:extLst>
      <p:ext uri="{BB962C8B-B14F-4D97-AF65-F5344CB8AC3E}">
        <p14:creationId xmlns:p14="http://schemas.microsoft.com/office/powerpoint/2010/main" val="1815047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856982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507053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789711" y="849972"/>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dirty="0"/>
          </a:p>
        </p:txBody>
      </p:sp>
      <p:sp>
        <p:nvSpPr>
          <p:cNvPr id="2" name="Holder 2"/>
          <p:cNvSpPr>
            <a:spLocks noGrp="1"/>
          </p:cNvSpPr>
          <p:nvPr>
            <p:ph type="ctrTitle"/>
          </p:nvPr>
        </p:nvSpPr>
        <p:spPr>
          <a:xfrm>
            <a:off x="1926651" y="1449772"/>
            <a:ext cx="2563495" cy="1247775"/>
          </a:xfrm>
          <a:prstGeom prst="rect">
            <a:avLst/>
          </a:prstGeom>
        </p:spPr>
        <p:txBody>
          <a:bodyPr wrap="square" lIns="0" tIns="0" rIns="0" bIns="0">
            <a:spAutoFit/>
          </a:bodyPr>
          <a:lstStyle>
            <a:lvl1pPr>
              <a:defRPr sz="8000" b="0" i="0">
                <a:solidFill>
                  <a:srgbClr val="EA5329"/>
                </a:solidFill>
                <a:latin typeface="Bebas Kai"/>
                <a:cs typeface="Bebas Ka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750" b="0" i="0">
                <a:solidFill>
                  <a:srgbClr val="082F87"/>
                </a:solidFill>
                <a:latin typeface="Montserrat"/>
                <a:cs typeface="Montserra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1887F86-0522-4B79-B908-1C621D79102F}" type="datetime1">
              <a:rPr lang="en-US" smtClean="0"/>
              <a:t>8/12/2026</a:t>
            </a:fld>
            <a:endParaRPr lang="en-US" dirty="0"/>
          </a:p>
        </p:txBody>
      </p:sp>
      <p:sp>
        <p:nvSpPr>
          <p:cNvPr id="6" name="Holder 6"/>
          <p:cNvSpPr>
            <a:spLocks noGrp="1"/>
          </p:cNvSpPr>
          <p:nvPr>
            <p:ph type="sldNum" sz="quarter" idx="7"/>
          </p:nvPr>
        </p:nvSpPr>
        <p:spPr>
          <a:xfrm>
            <a:off x="12954000" y="8922678"/>
            <a:ext cx="4206240" cy="514350"/>
          </a:xfrm>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72971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6ECFE9D6-33A7-AAA3-284D-9EFDD6F134DC}"/>
              </a:ext>
            </a:extLst>
          </p:cNvPr>
          <p:cNvSpPr>
            <a:spLocks noGrp="1"/>
          </p:cNvSpPr>
          <p:nvPr>
            <p:ph type="pic" sz="quarter" idx="14"/>
          </p:nvPr>
        </p:nvSpPr>
        <p:spPr>
          <a:xfrm>
            <a:off x="7278626" y="0"/>
            <a:ext cx="11009376" cy="10287000"/>
          </a:xfrm>
        </p:spPr>
        <p:txBody>
          <a:bodyPr/>
          <a:lstStyle/>
          <a:p>
            <a:endParaRPr lang="en-US"/>
          </a:p>
        </p:txBody>
      </p:sp>
      <p:sp>
        <p:nvSpPr>
          <p:cNvPr id="2" name="Title 1">
            <a:extLst>
              <a:ext uri="{FF2B5EF4-FFF2-40B4-BE49-F238E27FC236}">
                <a16:creationId xmlns:a16="http://schemas.microsoft.com/office/drawing/2014/main" id="{7195963C-47D2-1872-F73F-86D123613EF7}"/>
              </a:ext>
            </a:extLst>
          </p:cNvPr>
          <p:cNvSpPr>
            <a:spLocks noGrp="1"/>
          </p:cNvSpPr>
          <p:nvPr>
            <p:ph type="ctrTitle"/>
          </p:nvPr>
        </p:nvSpPr>
        <p:spPr>
          <a:xfrm>
            <a:off x="1066529" y="940688"/>
            <a:ext cx="5230362" cy="3794885"/>
          </a:xfrm>
        </p:spPr>
        <p:txBody>
          <a:bodyPr anchor="ctr" anchorCtr="0">
            <a:noAutofit/>
          </a:bodyPr>
          <a:lstStyle>
            <a:lvl1pPr algn="l">
              <a:defRPr sz="6600" b="1" spc="-150" baseline="0">
                <a:solidFill>
                  <a:srgbClr val="D65828"/>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241DBA-72BB-0286-895D-104A058043B5}"/>
              </a:ext>
            </a:extLst>
          </p:cNvPr>
          <p:cNvSpPr>
            <a:spLocks noGrp="1"/>
          </p:cNvSpPr>
          <p:nvPr>
            <p:ph type="subTitle" idx="1" hasCustomPrompt="1"/>
          </p:nvPr>
        </p:nvSpPr>
        <p:spPr>
          <a:xfrm>
            <a:off x="1066529" y="5551430"/>
            <a:ext cx="5230362" cy="886397"/>
          </a:xfrm>
        </p:spPr>
        <p:txBody>
          <a:bodyPr>
            <a:noAutofit/>
          </a:bodyPr>
          <a:lstStyle>
            <a:lvl1pPr marL="0" indent="0" algn="l">
              <a:lnSpc>
                <a:spcPts val="3300"/>
              </a:lnSpc>
              <a:buNone/>
              <a:defRPr sz="3000" b="0" cap="all" baseline="0">
                <a:solidFill>
                  <a:srgbClr val="666666"/>
                </a:solidFill>
                <a:latin typeface="Arial" panose="020B0604020202020204" pitchFamily="34" charset="0"/>
                <a:cs typeface="Arial" panose="020B0604020202020204"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7" name="Round Same Side Corner Rectangle 6">
            <a:extLst>
              <a:ext uri="{FF2B5EF4-FFF2-40B4-BE49-F238E27FC236}">
                <a16:creationId xmlns:a16="http://schemas.microsoft.com/office/drawing/2014/main" id="{5DBE0007-B9E7-7EB6-E82B-A7FA0809D274}"/>
              </a:ext>
            </a:extLst>
          </p:cNvPr>
          <p:cNvSpPr/>
          <p:nvPr userDrawn="1"/>
        </p:nvSpPr>
        <p:spPr>
          <a:xfrm rot="10800000">
            <a:off x="1066529" y="-9402"/>
            <a:ext cx="5230362" cy="950090"/>
          </a:xfrm>
          <a:prstGeom prst="round2SameRect">
            <a:avLst/>
          </a:prstGeom>
          <a:solidFill>
            <a:srgbClr val="B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Text Placeholder 8">
            <a:extLst>
              <a:ext uri="{FF2B5EF4-FFF2-40B4-BE49-F238E27FC236}">
                <a16:creationId xmlns:a16="http://schemas.microsoft.com/office/drawing/2014/main" id="{5AD97CE3-8650-DE82-AB90-8FA30387D081}"/>
              </a:ext>
            </a:extLst>
          </p:cNvPr>
          <p:cNvSpPr>
            <a:spLocks noGrp="1"/>
          </p:cNvSpPr>
          <p:nvPr>
            <p:ph type="body" sz="quarter" idx="10" hasCustomPrompt="1"/>
          </p:nvPr>
        </p:nvSpPr>
        <p:spPr>
          <a:xfrm>
            <a:off x="1066529" y="35826"/>
            <a:ext cx="5230362" cy="923330"/>
          </a:xfrm>
        </p:spPr>
        <p:txBody>
          <a:bodyPr wrap="square" anchor="ctr" anchorCtr="0">
            <a:spAutoFit/>
          </a:bodyPr>
          <a:lstStyle>
            <a:lvl1pPr marL="0" indent="0" algn="ctr">
              <a:buNone/>
              <a:defRPr sz="2700" cap="all" baseline="0">
                <a:solidFill>
                  <a:schemeClr val="bg1"/>
                </a:solidFill>
                <a:latin typeface="Arial" panose="020B0604020202020204" pitchFamily="34" charset="0"/>
                <a:cs typeface="Arial" panose="020B0604020202020204" pitchFamily="34" charset="0"/>
              </a:defRPr>
            </a:lvl1pPr>
          </a:lstStyle>
          <a:p>
            <a:pPr lvl="0"/>
            <a:r>
              <a:rPr lang="en-US"/>
              <a:t>CLICK TO EDIT MASTER TEXT STYLE</a:t>
            </a:r>
          </a:p>
        </p:txBody>
      </p:sp>
      <p:pic>
        <p:nvPicPr>
          <p:cNvPr id="10" name="Graphic 9">
            <a:extLst>
              <a:ext uri="{FF2B5EF4-FFF2-40B4-BE49-F238E27FC236}">
                <a16:creationId xmlns:a16="http://schemas.microsoft.com/office/drawing/2014/main" id="{99A333EA-809F-2CCE-90D0-38E27C0C4D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6529" y="8792311"/>
            <a:ext cx="4954107" cy="886397"/>
          </a:xfrm>
          <a:prstGeom prst="rect">
            <a:avLst/>
          </a:prstGeom>
        </p:spPr>
      </p:pic>
      <p:sp>
        <p:nvSpPr>
          <p:cNvPr id="12" name="Picture Placeholder 11">
            <a:extLst>
              <a:ext uri="{FF2B5EF4-FFF2-40B4-BE49-F238E27FC236}">
                <a16:creationId xmlns:a16="http://schemas.microsoft.com/office/drawing/2014/main" id="{4FED466C-3C6C-31C9-8CD9-74139DA20578}"/>
              </a:ext>
            </a:extLst>
          </p:cNvPr>
          <p:cNvSpPr>
            <a:spLocks noGrp="1"/>
          </p:cNvSpPr>
          <p:nvPr>
            <p:ph type="pic" sz="quarter" idx="11"/>
          </p:nvPr>
        </p:nvSpPr>
        <p:spPr>
          <a:xfrm>
            <a:off x="15087600" y="7127082"/>
            <a:ext cx="2619375" cy="2619375"/>
          </a:xfrm>
        </p:spPr>
        <p:txBody>
          <a:bodyPr/>
          <a:lstStyle>
            <a:lvl1pPr marL="0" indent="0">
              <a:buNone/>
              <a:defRPr/>
            </a:lvl1pPr>
          </a:lstStyle>
          <a:p>
            <a:endParaRPr lang="en-US"/>
          </a:p>
        </p:txBody>
      </p:sp>
      <p:sp>
        <p:nvSpPr>
          <p:cNvPr id="14" name="Text Placeholder 13">
            <a:extLst>
              <a:ext uri="{FF2B5EF4-FFF2-40B4-BE49-F238E27FC236}">
                <a16:creationId xmlns:a16="http://schemas.microsoft.com/office/drawing/2014/main" id="{0959253E-47F5-4D95-EDB5-0C32FFBF3013}"/>
              </a:ext>
            </a:extLst>
          </p:cNvPr>
          <p:cNvSpPr>
            <a:spLocks noGrp="1"/>
          </p:cNvSpPr>
          <p:nvPr>
            <p:ph type="body" sz="quarter" idx="12"/>
          </p:nvPr>
        </p:nvSpPr>
        <p:spPr>
          <a:xfrm>
            <a:off x="1066800" y="6822650"/>
            <a:ext cx="5229225" cy="997743"/>
          </a:xfrm>
        </p:spPr>
        <p:txBody>
          <a:bodyPr anchor="t" anchorCtr="0">
            <a:noAutofit/>
          </a:bodyPr>
          <a:lstStyle>
            <a:lvl1pPr marL="0" indent="0">
              <a:buNone/>
              <a:defRPr sz="2700" b="1" i="1">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6" name="Text Placeholder 15">
            <a:extLst>
              <a:ext uri="{FF2B5EF4-FFF2-40B4-BE49-F238E27FC236}">
                <a16:creationId xmlns:a16="http://schemas.microsoft.com/office/drawing/2014/main" id="{DFD8FF24-99C3-98FF-6459-F73ECE97E62C}"/>
              </a:ext>
            </a:extLst>
          </p:cNvPr>
          <p:cNvSpPr>
            <a:spLocks noGrp="1"/>
          </p:cNvSpPr>
          <p:nvPr>
            <p:ph type="body" sz="quarter" idx="13"/>
          </p:nvPr>
        </p:nvSpPr>
        <p:spPr>
          <a:xfrm>
            <a:off x="15087600" y="6350795"/>
            <a:ext cx="2619375" cy="776288"/>
          </a:xfrm>
          <a:solidFill>
            <a:srgbClr val="D65828"/>
          </a:solidFill>
        </p:spPr>
        <p:txBody>
          <a:bodyPr anchor="ctr" anchorCtr="0">
            <a:normAutofit/>
          </a:bodyPr>
          <a:lstStyle>
            <a:lvl1pPr marL="0" indent="0" algn="ctr">
              <a:buNone/>
              <a:defRPr sz="2400" b="1" cap="all" baseline="0">
                <a:solidFill>
                  <a:schemeClr val="bg1"/>
                </a:solidFill>
                <a:latin typeface="Arial" panose="020B0604020202020204" pitchFamily="34" charset="0"/>
                <a:cs typeface="Arial" panose="020B0604020202020204" pitchFamily="34" charset="0"/>
              </a:defRPr>
            </a:lvl1pPr>
            <a:lvl4pPr marL="2057400" indent="0">
              <a:buNone/>
              <a:defRPr/>
            </a:lvl4pPr>
          </a:lstStyle>
          <a:p>
            <a:pPr lvl="0"/>
            <a:r>
              <a:rPr lang="en-US"/>
              <a:t>Click to</a:t>
            </a:r>
          </a:p>
        </p:txBody>
      </p:sp>
    </p:spTree>
    <p:extLst>
      <p:ext uri="{BB962C8B-B14F-4D97-AF65-F5344CB8AC3E}">
        <p14:creationId xmlns:p14="http://schemas.microsoft.com/office/powerpoint/2010/main" val="541047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18" Type="http://schemas.openxmlformats.org/officeDocument/2006/relationships/image" Target="../media/image24.jp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avif"/><Relationship Id="rId2" Type="http://schemas.openxmlformats.org/officeDocument/2006/relationships/image" Target="../media/image6.jpe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avif"/><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mailto:BOONE.32@OSU.EDU"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hyperlink" Target="https://go.osu.edu/newsguide" TargetMode="External"/><Relationship Id="rId3" Type="http://schemas.openxmlformats.org/officeDocument/2006/relationships/notesSlide" Target="../notesSlides/notesSlide7.xml"/><Relationship Id="rId7" Type="http://schemas.openxmlformats.org/officeDocument/2006/relationships/image" Target="../media/image56.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8.xml"/><Relationship Id="rId7" Type="http://schemas.openxmlformats.org/officeDocument/2006/relationships/image" Target="../media/image60.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jpeg"/><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5.png"/><Relationship Id="rId7" Type="http://schemas.openxmlformats.org/officeDocument/2006/relationships/image" Target="../media/image78.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hyperlink" Target="http://www.ohioedlaw.com/" TargetMode="External"/><Relationship Id="rId5" Type="http://schemas.openxmlformats.org/officeDocument/2006/relationships/image" Target="../media/image77.jpg"/><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hyperlink" Target="https://education.ohio.gov/getattachment/Topics/Student-Supports/School-Wellness/Student-Health-and-Medication-Supports/Promoting-Student-Health/Medications-in-Ohio-Schools/Overdose-Reversal-Drugs/Overdose-Reversal-Drugs-Model-Policy/Model-Policy-on-Overdose-Reversal-Drugs.pdf.aspx?lang=en-US" TargetMode="Externa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0.jfif"/><Relationship Id="rId5" Type="http://schemas.openxmlformats.org/officeDocument/2006/relationships/image" Target="../media/image89.jpeg"/><Relationship Id="rId4" Type="http://schemas.openxmlformats.org/officeDocument/2006/relationships/image" Target="../media/image6.jpeg"/></Relationships>
</file>

<file path=ppt/slides/_rels/slide7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1.jpg"/><Relationship Id="rId4" Type="http://schemas.openxmlformats.org/officeDocument/2006/relationships/image" Target="../media/image6.jpeg"/></Relationships>
</file>

<file path=ppt/slides/_rels/slide7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2.jfi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0.jfif"/><Relationship Id="rId5" Type="http://schemas.openxmlformats.org/officeDocument/2006/relationships/image" Target="../media/image89.jpeg"/><Relationship Id="rId4" Type="http://schemas.openxmlformats.org/officeDocument/2006/relationships/image" Target="../media/image6.jpeg"/></Relationships>
</file>

<file path=ppt/slides/_rels/slide7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4.avif"/><Relationship Id="rId5" Type="http://schemas.openxmlformats.org/officeDocument/2006/relationships/image" Target="../media/image93.png"/><Relationship Id="rId4" Type="http://schemas.openxmlformats.org/officeDocument/2006/relationships/image" Target="../media/image6.jpeg"/></Relationships>
</file>

<file path=ppt/slides/_rels/slide8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p:cNvSpPr txBox="1"/>
          <p:nvPr/>
        </p:nvSpPr>
        <p:spPr>
          <a:xfrm>
            <a:off x="2224837" y="2986964"/>
            <a:ext cx="12616379" cy="1347816"/>
          </a:xfrm>
          <a:prstGeom prst="rect">
            <a:avLst/>
          </a:prstGeom>
        </p:spPr>
        <p:txBody>
          <a:bodyPr lIns="0" tIns="0" rIns="0" bIns="0" rtlCol="0" anchor="t">
            <a:spAutoFit/>
          </a:bodyPr>
          <a:lstStyle/>
          <a:p>
            <a:pPr algn="l">
              <a:lnSpc>
                <a:spcPts val="10239"/>
              </a:lnSpc>
            </a:pPr>
            <a:r>
              <a:rPr lang="en-US" sz="9751" spc="975" dirty="0">
                <a:solidFill>
                  <a:srgbClr val="FFFFFF"/>
                </a:solidFill>
                <a:latin typeface="Lato 1"/>
                <a:ea typeface="Lato 1"/>
                <a:cs typeface="Lato 1"/>
                <a:sym typeface="Lato 1"/>
              </a:rPr>
              <a:t>LEADER</a:t>
            </a:r>
          </a:p>
        </p:txBody>
      </p:sp>
      <p:sp>
        <p:nvSpPr>
          <p:cNvPr id="13" name="TextBox 13"/>
          <p:cNvSpPr txBox="1"/>
          <p:nvPr/>
        </p:nvSpPr>
        <p:spPr>
          <a:xfrm>
            <a:off x="2224836" y="4334780"/>
            <a:ext cx="12616379" cy="1727882"/>
          </a:xfrm>
          <a:prstGeom prst="rect">
            <a:avLst/>
          </a:prstGeom>
        </p:spPr>
        <p:txBody>
          <a:bodyPr lIns="0" tIns="0" rIns="0" bIns="0" rtlCol="0" anchor="t">
            <a:spAutoFit/>
          </a:bodyPr>
          <a:lstStyle/>
          <a:p>
            <a:pPr algn="l">
              <a:lnSpc>
                <a:spcPts val="12287"/>
              </a:lnSpc>
            </a:pPr>
            <a:r>
              <a:rPr lang="en-US" sz="11702" b="1" spc="585" dirty="0">
                <a:solidFill>
                  <a:srgbClr val="FFFFFF"/>
                </a:solidFill>
                <a:latin typeface="Poppins Heavy"/>
                <a:ea typeface="Poppins Heavy"/>
                <a:cs typeface="Poppins Heavy"/>
                <a:sym typeface="Poppins Heavy"/>
              </a:rPr>
              <a:t>SUMMIT</a:t>
            </a:r>
          </a:p>
        </p:txBody>
      </p:sp>
      <p:sp>
        <p:nvSpPr>
          <p:cNvPr id="14" name="TextBox 14"/>
          <p:cNvSpPr txBox="1"/>
          <p:nvPr/>
        </p:nvSpPr>
        <p:spPr>
          <a:xfrm>
            <a:off x="4038600" y="6736832"/>
            <a:ext cx="12616379" cy="1347292"/>
          </a:xfrm>
          <a:prstGeom prst="rect">
            <a:avLst/>
          </a:prstGeom>
        </p:spPr>
        <p:txBody>
          <a:bodyPr lIns="0" tIns="0" rIns="0" bIns="0" rtlCol="0" anchor="t">
            <a:spAutoFit/>
          </a:bodyPr>
          <a:lstStyle/>
          <a:p>
            <a:pPr>
              <a:lnSpc>
                <a:spcPts val="5215"/>
              </a:lnSpc>
            </a:pPr>
            <a:r>
              <a:rPr lang="en-US" sz="6600" b="1" u="sng" spc="240" dirty="0">
                <a:solidFill>
                  <a:srgbClr val="FFFFFF"/>
                </a:solidFill>
                <a:latin typeface="Poppins Bold"/>
                <a:ea typeface="Poppins Bold"/>
                <a:cs typeface="Poppins Bold"/>
                <a:sym typeface="Poppins Bold"/>
              </a:rPr>
              <a:t>LEADING FOR IMPACT </a:t>
            </a:r>
          </a:p>
          <a:p>
            <a:pPr algn="l">
              <a:lnSpc>
                <a:spcPts val="5215"/>
              </a:lnSpc>
            </a:pPr>
            <a:r>
              <a:rPr lang="en-US" sz="6600" b="1" spc="372" dirty="0">
                <a:solidFill>
                  <a:srgbClr val="FFFFFF"/>
                </a:solidFill>
                <a:latin typeface="Lato 2 Bold"/>
                <a:ea typeface="Lato 2 Bold"/>
                <a:cs typeface="Lato 2 Bold"/>
                <a:sym typeface="Lato 2 Bold"/>
              </a:rPr>
              <a:t> </a:t>
            </a:r>
          </a:p>
        </p:txBody>
      </p:sp>
      <p:sp>
        <p:nvSpPr>
          <p:cNvPr id="16" name="TextBox 16"/>
          <p:cNvSpPr txBox="1"/>
          <p:nvPr/>
        </p:nvSpPr>
        <p:spPr>
          <a:xfrm>
            <a:off x="2224837" y="1778065"/>
            <a:ext cx="4417224" cy="1329403"/>
          </a:xfrm>
          <a:prstGeom prst="rect">
            <a:avLst/>
          </a:prstGeom>
        </p:spPr>
        <p:txBody>
          <a:bodyPr lIns="0" tIns="0" rIns="0" bIns="0" rtlCol="0" anchor="t">
            <a:spAutoFit/>
          </a:bodyPr>
          <a:lstStyle/>
          <a:p>
            <a:pPr algn="l">
              <a:lnSpc>
                <a:spcPts val="10188"/>
              </a:lnSpc>
            </a:pPr>
            <a:r>
              <a:rPr lang="en-US" sz="9702" b="1" spc="485" dirty="0">
                <a:solidFill>
                  <a:srgbClr val="FFFFFF"/>
                </a:solidFill>
                <a:latin typeface="Poppins Bold"/>
                <a:ea typeface="Poppins Bold"/>
                <a:cs typeface="Poppins Bold"/>
                <a:sym typeface="Poppins Bold"/>
              </a:rPr>
              <a:t>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p:cNvGrpSpPr>
            <a:grpSpLocks noChangeAspect="1"/>
          </p:cNvGrpSpPr>
          <p:nvPr/>
        </p:nvGrpSpPr>
        <p:grpSpPr>
          <a:xfrm>
            <a:off x="1010884" y="2520315"/>
            <a:ext cx="5246391" cy="524637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a:stretch>
            </a:blipFill>
          </p:spPr>
        </p:sp>
      </p:grpSp>
      <p:sp>
        <p:nvSpPr>
          <p:cNvPr id="15" name="TextBox 15"/>
          <p:cNvSpPr txBox="1"/>
          <p:nvPr/>
        </p:nvSpPr>
        <p:spPr>
          <a:xfrm>
            <a:off x="6707505" y="6235871"/>
            <a:ext cx="12616379" cy="696344"/>
          </a:xfrm>
          <a:prstGeom prst="rect">
            <a:avLst/>
          </a:prstGeom>
        </p:spPr>
        <p:txBody>
          <a:bodyPr lIns="0" tIns="0" rIns="0" bIns="0" rtlCol="0" anchor="t">
            <a:spAutoFit/>
          </a:bodyPr>
          <a:lstStyle/>
          <a:p>
            <a:pPr algn="l">
              <a:lnSpc>
                <a:spcPts val="5040"/>
              </a:lnSpc>
            </a:pPr>
            <a:r>
              <a:rPr lang="en-US" sz="6000" b="1" u="sng" spc="240" dirty="0">
                <a:solidFill>
                  <a:srgbClr val="FFFFFF"/>
                </a:solidFill>
                <a:latin typeface="Poppins Bold"/>
                <a:ea typeface="Poppins Bold"/>
                <a:cs typeface="Poppins Bold"/>
                <a:sym typeface="Poppins Bold"/>
              </a:rPr>
              <a:t>LEADING FOR IMPACT </a:t>
            </a:r>
          </a:p>
        </p:txBody>
      </p:sp>
      <p:sp>
        <p:nvSpPr>
          <p:cNvPr id="16" name="TextBox 16"/>
          <p:cNvSpPr txBox="1"/>
          <p:nvPr/>
        </p:nvSpPr>
        <p:spPr>
          <a:xfrm>
            <a:off x="1037306" y="8076454"/>
            <a:ext cx="12616379" cy="1779893"/>
          </a:xfrm>
          <a:prstGeom prst="rect">
            <a:avLst/>
          </a:prstGeom>
        </p:spPr>
        <p:txBody>
          <a:bodyPr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DAVID HARDING </a:t>
            </a:r>
          </a:p>
          <a:p>
            <a:pPr algn="l">
              <a:lnSpc>
                <a:spcPts val="4795"/>
              </a:lnSpc>
            </a:pPr>
            <a:r>
              <a:rPr lang="en-US" sz="2800" spc="342" dirty="0">
                <a:solidFill>
                  <a:srgbClr val="FFFFFF"/>
                </a:solidFill>
                <a:latin typeface="Lato 2"/>
                <a:ea typeface="Lato 2"/>
                <a:cs typeface="Lato 2"/>
                <a:sym typeface="Lato 2"/>
              </a:rPr>
              <a:t>PRESIDENT </a:t>
            </a:r>
          </a:p>
          <a:p>
            <a:pPr algn="l">
              <a:lnSpc>
                <a:spcPts val="4795"/>
              </a:lnSpc>
            </a:pPr>
            <a:r>
              <a:rPr lang="en-US" sz="2800" spc="342" dirty="0">
                <a:solidFill>
                  <a:srgbClr val="FA923E"/>
                </a:solidFill>
                <a:latin typeface="Lato 2"/>
                <a:ea typeface="Lato 2"/>
                <a:cs typeface="Lato 2"/>
                <a:sym typeface="Lato 2"/>
              </a:rPr>
              <a:t>DHARDING@ERCOINC.ORG</a:t>
            </a:r>
          </a:p>
        </p:txBody>
      </p:sp>
      <p:pic>
        <p:nvPicPr>
          <p:cNvPr id="18" name="Picture 17">
            <a:extLst>
              <a:ext uri="{FF2B5EF4-FFF2-40B4-BE49-F238E27FC236}">
                <a16:creationId xmlns:a16="http://schemas.microsoft.com/office/drawing/2014/main" id="{C4785611-5056-7ADB-C681-8DB43D3682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0883" y="2520314"/>
            <a:ext cx="5246391" cy="5246369"/>
          </a:xfrm>
          <a:prstGeom prst="rect">
            <a:avLst/>
          </a:prstGeom>
        </p:spPr>
      </p:pic>
      <p:sp>
        <p:nvSpPr>
          <p:cNvPr id="19" name="TextBox 18">
            <a:extLst>
              <a:ext uri="{FF2B5EF4-FFF2-40B4-BE49-F238E27FC236}">
                <a16:creationId xmlns:a16="http://schemas.microsoft.com/office/drawing/2014/main" id="{1CEA96FD-98DE-8BD0-11E7-ADFB30A66DFD}"/>
              </a:ext>
            </a:extLst>
          </p:cNvPr>
          <p:cNvSpPr txBox="1"/>
          <p:nvPr/>
        </p:nvSpPr>
        <p:spPr>
          <a:xfrm>
            <a:off x="6378160" y="3691249"/>
            <a:ext cx="13543470" cy="1400383"/>
          </a:xfrm>
          <a:prstGeom prst="rect">
            <a:avLst/>
          </a:prstGeom>
          <a:noFill/>
        </p:spPr>
        <p:txBody>
          <a:bodyPr wrap="square">
            <a:spAutoFit/>
          </a:bodyPr>
          <a:lstStyle/>
          <a:p>
            <a:pPr algn="l">
              <a:lnSpc>
                <a:spcPts val="10239"/>
              </a:lnSpc>
            </a:pPr>
            <a:r>
              <a:rPr lang="en-US" sz="9600" spc="975" dirty="0">
                <a:solidFill>
                  <a:srgbClr val="FFFFFF"/>
                </a:solidFill>
                <a:latin typeface="Lato 1"/>
                <a:ea typeface="Lato 1"/>
                <a:cs typeface="Lato 1"/>
                <a:sym typeface="Lato 1"/>
              </a:rPr>
              <a:t>WELCOME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541602" cy="10287000"/>
            <a:chOff x="0" y="0"/>
            <a:chExt cx="157867" cy="2998468"/>
          </a:xfrm>
        </p:grpSpPr>
        <p:sp>
          <p:nvSpPr>
            <p:cNvPr id="3" name="Freeform 3"/>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4" name="Freeform 4"/>
          <p:cNvSpPr/>
          <p:nvPr/>
        </p:nvSpPr>
        <p:spPr>
          <a:xfrm>
            <a:off x="16477366" y="205977"/>
            <a:ext cx="1345599" cy="822723"/>
          </a:xfrm>
          <a:custGeom>
            <a:avLst/>
            <a:gdLst/>
            <a:ahLst/>
            <a:cxnLst/>
            <a:rect l="l" t="t" r="r" b="b"/>
            <a:pathLst>
              <a:path w="1345599" h="822723">
                <a:moveTo>
                  <a:pt x="0" y="0"/>
                </a:moveTo>
                <a:lnTo>
                  <a:pt x="1345598" y="0"/>
                </a:lnTo>
                <a:lnTo>
                  <a:pt x="1345598" y="822723"/>
                </a:lnTo>
                <a:lnTo>
                  <a:pt x="0" y="822723"/>
                </a:lnTo>
                <a:lnTo>
                  <a:pt x="0" y="0"/>
                </a:lnTo>
                <a:close/>
              </a:path>
            </a:pathLst>
          </a:custGeom>
          <a:blipFill>
            <a:blip r:embed="rId2"/>
            <a:stretch>
              <a:fillRect/>
            </a:stretch>
          </a:blipFill>
        </p:spPr>
      </p:sp>
      <p:sp>
        <p:nvSpPr>
          <p:cNvPr id="5" name="TextBox 5"/>
          <p:cNvSpPr txBox="1"/>
          <p:nvPr/>
        </p:nvSpPr>
        <p:spPr>
          <a:xfrm>
            <a:off x="782673" y="506848"/>
            <a:ext cx="12616379" cy="584835"/>
          </a:xfrm>
          <a:prstGeom prst="rect">
            <a:avLst/>
          </a:prstGeom>
        </p:spPr>
        <p:txBody>
          <a:bodyPr lIns="0" tIns="0" rIns="0" bIns="0" rtlCol="0" anchor="t">
            <a:spAutoFit/>
          </a:bodyPr>
          <a:lstStyle/>
          <a:p>
            <a:pPr algn="l">
              <a:lnSpc>
                <a:spcPts val="4410"/>
              </a:lnSpc>
            </a:pPr>
            <a:r>
              <a:rPr lang="en-US" sz="4200" spc="420">
                <a:solidFill>
                  <a:srgbClr val="FFFFFF"/>
                </a:solidFill>
                <a:latin typeface="Lato 1"/>
                <a:ea typeface="Lato 1"/>
                <a:cs typeface="Lato 1"/>
                <a:sym typeface="Lato 1"/>
              </a:rPr>
              <a:t>OUR EDUCATIONAL PARTNERS</a:t>
            </a:r>
          </a:p>
        </p:txBody>
      </p:sp>
      <p:sp>
        <p:nvSpPr>
          <p:cNvPr id="6" name="TextBox 6"/>
          <p:cNvSpPr txBox="1"/>
          <p:nvPr/>
        </p:nvSpPr>
        <p:spPr>
          <a:xfrm>
            <a:off x="782673" y="1455302"/>
            <a:ext cx="8847823" cy="7429470"/>
          </a:xfrm>
          <a:prstGeom prst="rect">
            <a:avLst/>
          </a:prstGeom>
        </p:spPr>
        <p:txBody>
          <a:bodyPr lIns="0" tIns="0" rIns="0" bIns="0" rtlCol="0" anchor="t">
            <a:spAutoFit/>
          </a:bodyPr>
          <a:lstStyle/>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BRIDGEGATE COMMUNITY SCHOOL</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CAPITAL HIGH SCHOOL</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CENTRAL HIGH SCHOOL</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CINCINNATI CAREER PREP</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CINCINNATI TECHNOLOGY ACADEMY</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CITY DAY COMMUNITY SCHOOL</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CLEVELAND ACADEMY FOR SCHOLARSHIP TECH AND LEADERSHIP (CASTLE)</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EAST BRIDGE ACADEMY OF EXCELLENCE</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EMPOWERED BY THE ARTS ACADEMY</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EMPOWERED TECH HIGH SCHOOL</a:t>
            </a:r>
          </a:p>
          <a:p>
            <a:pPr marL="566843" lvl="1" indent="-283421" algn="l">
              <a:lnSpc>
                <a:spcPts val="4542"/>
              </a:lnSpc>
              <a:buFont typeface="Arial"/>
              <a:buChar char="•"/>
            </a:pPr>
            <a:r>
              <a:rPr lang="en-US" sz="2625" b="1" spc="262" dirty="0">
                <a:solidFill>
                  <a:srgbClr val="FFFFFF"/>
                </a:solidFill>
                <a:latin typeface="Lato 2 Bold"/>
                <a:ea typeface="Lato 2 Bold"/>
                <a:cs typeface="Lato 2 Bold"/>
                <a:sym typeface="Lato 2 Bold"/>
              </a:rPr>
              <a:t>INVICTUS HIGH SCHOOL</a:t>
            </a:r>
          </a:p>
          <a:p>
            <a:pPr algn="l">
              <a:lnSpc>
                <a:spcPts val="4542"/>
              </a:lnSpc>
            </a:pPr>
            <a:endParaRPr lang="en-US" sz="2625" b="1" spc="262" dirty="0">
              <a:solidFill>
                <a:srgbClr val="FFFFFF"/>
              </a:solidFill>
              <a:latin typeface="Lato 2 Bold"/>
              <a:ea typeface="Lato 2 Bold"/>
              <a:cs typeface="Lato 2 Bold"/>
              <a:sym typeface="Lato 2 Bold"/>
            </a:endParaRPr>
          </a:p>
        </p:txBody>
      </p:sp>
      <p:sp>
        <p:nvSpPr>
          <p:cNvPr id="7" name="TextBox 7"/>
          <p:cNvSpPr txBox="1"/>
          <p:nvPr/>
        </p:nvSpPr>
        <p:spPr>
          <a:xfrm>
            <a:off x="9144000" y="1455302"/>
            <a:ext cx="8847823" cy="6824153"/>
          </a:xfrm>
          <a:prstGeom prst="rect">
            <a:avLst/>
          </a:prstGeom>
        </p:spPr>
        <p:txBody>
          <a:bodyPr lIns="0" tIns="0" rIns="0" bIns="0" rtlCol="0" anchor="t">
            <a:spAutoFit/>
          </a:bodyPr>
          <a:lstStyle/>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LEGACY ACADEMY OF EXCELLENCE </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MASON RUN HIGH SCHOOL</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MIAMI VALLEY ACADEMIES</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MILLENNIUM COMMUNITY SCHOOL</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OLD BROOK HIGH SCHOOL</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REGENT HIGH SCHOOL</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ROAD TO SUCCESS ACADEMY</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TCP WORLD ACADEMY</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THE BESSIE SHERROD PRICE PREPARATORY ACADEMY</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THE BRILLIANCE SCHOOL</a:t>
            </a:r>
          </a:p>
          <a:p>
            <a:pPr marL="566843" lvl="1" indent="-283421" algn="l">
              <a:lnSpc>
                <a:spcPts val="4542"/>
              </a:lnSpc>
              <a:buFont typeface="Arial"/>
              <a:buChar char="•"/>
            </a:pPr>
            <a:r>
              <a:rPr lang="en-US" sz="2625" b="1" spc="262">
                <a:solidFill>
                  <a:srgbClr val="FFFFFF"/>
                </a:solidFill>
                <a:latin typeface="Lato 2 Bold"/>
                <a:ea typeface="Lato 2 Bold"/>
                <a:cs typeface="Lato 2 Bold"/>
                <a:sym typeface="Lato 2 Bold"/>
              </a:rPr>
              <a:t>ZENITH ACADEMY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541602" cy="10287000"/>
            <a:chOff x="0" y="0"/>
            <a:chExt cx="157867" cy="2998468"/>
          </a:xfrm>
        </p:grpSpPr>
        <p:sp>
          <p:nvSpPr>
            <p:cNvPr id="3" name="Freeform 3"/>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4" name="Freeform 4"/>
          <p:cNvSpPr/>
          <p:nvPr/>
        </p:nvSpPr>
        <p:spPr>
          <a:xfrm>
            <a:off x="16477366" y="205977"/>
            <a:ext cx="1345599" cy="822723"/>
          </a:xfrm>
          <a:custGeom>
            <a:avLst/>
            <a:gdLst/>
            <a:ahLst/>
            <a:cxnLst/>
            <a:rect l="l" t="t" r="r" b="b"/>
            <a:pathLst>
              <a:path w="1345599" h="822723">
                <a:moveTo>
                  <a:pt x="0" y="0"/>
                </a:moveTo>
                <a:lnTo>
                  <a:pt x="1345598" y="0"/>
                </a:lnTo>
                <a:lnTo>
                  <a:pt x="1345598" y="822723"/>
                </a:lnTo>
                <a:lnTo>
                  <a:pt x="0" y="822723"/>
                </a:lnTo>
                <a:lnTo>
                  <a:pt x="0" y="0"/>
                </a:lnTo>
                <a:close/>
              </a:path>
            </a:pathLst>
          </a:custGeom>
          <a:blipFill>
            <a:blip r:embed="rId2"/>
            <a:stretch>
              <a:fillRect/>
            </a:stretch>
          </a:blipFill>
        </p:spPr>
      </p:sp>
      <p:sp>
        <p:nvSpPr>
          <p:cNvPr id="5" name="TextBox 5"/>
          <p:cNvSpPr txBox="1"/>
          <p:nvPr/>
        </p:nvSpPr>
        <p:spPr>
          <a:xfrm>
            <a:off x="782673" y="253602"/>
            <a:ext cx="12616379" cy="584835"/>
          </a:xfrm>
          <a:prstGeom prst="rect">
            <a:avLst/>
          </a:prstGeom>
        </p:spPr>
        <p:txBody>
          <a:bodyPr lIns="0" tIns="0" rIns="0" bIns="0" rtlCol="0" anchor="t">
            <a:spAutoFit/>
          </a:bodyPr>
          <a:lstStyle/>
          <a:p>
            <a:pPr algn="l">
              <a:lnSpc>
                <a:spcPts val="4410"/>
              </a:lnSpc>
            </a:pPr>
            <a:r>
              <a:rPr lang="en-US" sz="4200" spc="420">
                <a:solidFill>
                  <a:srgbClr val="FFFFFF"/>
                </a:solidFill>
                <a:latin typeface="Lato 1"/>
                <a:ea typeface="Lato 1"/>
                <a:cs typeface="Lato 1"/>
                <a:sym typeface="Lato 1"/>
              </a:rPr>
              <a:t>OUR TEAM</a:t>
            </a:r>
          </a:p>
        </p:txBody>
      </p:sp>
      <p:sp>
        <p:nvSpPr>
          <p:cNvPr id="6" name="TextBox 6"/>
          <p:cNvSpPr txBox="1"/>
          <p:nvPr/>
        </p:nvSpPr>
        <p:spPr>
          <a:xfrm>
            <a:off x="296466" y="3233177"/>
            <a:ext cx="3801399" cy="582339"/>
          </a:xfrm>
          <a:prstGeom prst="rect">
            <a:avLst/>
          </a:prstGeom>
        </p:spPr>
        <p:txBody>
          <a:bodyPr lIns="0" tIns="0" rIns="0" bIns="0" rtlCol="0" anchor="t">
            <a:spAutoFit/>
          </a:bodyPr>
          <a:lstStyle/>
          <a:p>
            <a:pPr algn="ctr">
              <a:lnSpc>
                <a:spcPts val="2771"/>
              </a:lnSpc>
            </a:pPr>
            <a:r>
              <a:rPr lang="en-US" sz="1602" b="1" spc="160" dirty="0">
                <a:solidFill>
                  <a:srgbClr val="FFFFFF"/>
                </a:solidFill>
                <a:latin typeface="Lato 1 Bold"/>
                <a:ea typeface="Lato 1 Bold"/>
                <a:cs typeface="Lato 1 Bold"/>
                <a:sym typeface="Lato 1 Bold"/>
              </a:rPr>
              <a:t>DAVID HARDING</a:t>
            </a:r>
          </a:p>
          <a:p>
            <a:pPr algn="ctr">
              <a:lnSpc>
                <a:spcPts val="801"/>
              </a:lnSpc>
            </a:pPr>
            <a:endParaRPr lang="en-US" sz="1602" spc="160" dirty="0">
              <a:solidFill>
                <a:srgbClr val="FFFFFF"/>
              </a:solidFill>
              <a:latin typeface="Lato 1"/>
              <a:ea typeface="Lato 1"/>
              <a:cs typeface="Lato 1"/>
              <a:sym typeface="Lato 1"/>
            </a:endParaRPr>
          </a:p>
          <a:p>
            <a:pPr algn="ctr">
              <a:lnSpc>
                <a:spcPts val="801"/>
              </a:lnSpc>
            </a:pPr>
            <a:r>
              <a:rPr lang="en-US" sz="1602" spc="160" dirty="0">
                <a:solidFill>
                  <a:srgbClr val="FFFFFF"/>
                </a:solidFill>
                <a:latin typeface="Lato 1"/>
                <a:ea typeface="Lato 1"/>
                <a:cs typeface="Lato 1"/>
                <a:sym typeface="Lato 1"/>
              </a:rPr>
              <a:t>PRESIDENT</a:t>
            </a:r>
          </a:p>
        </p:txBody>
      </p:sp>
      <p:grpSp>
        <p:nvGrpSpPr>
          <p:cNvPr id="7" name="Group 7"/>
          <p:cNvGrpSpPr>
            <a:grpSpLocks noChangeAspect="1"/>
          </p:cNvGrpSpPr>
          <p:nvPr/>
        </p:nvGrpSpPr>
        <p:grpSpPr>
          <a:xfrm>
            <a:off x="1103394" y="7178412"/>
            <a:ext cx="2187543" cy="2187535"/>
            <a:chOff x="0" y="0"/>
            <a:chExt cx="6350000" cy="6349975"/>
          </a:xfrm>
        </p:grpSpPr>
        <p:sp>
          <p:nvSpPr>
            <p:cNvPr id="8" name="Freeform 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4527" r="-4527"/>
              </a:stretch>
            </a:blipFill>
          </p:spPr>
        </p:sp>
      </p:grpSp>
      <p:sp>
        <p:nvSpPr>
          <p:cNvPr id="11" name="TextBox 11"/>
          <p:cNvSpPr txBox="1"/>
          <p:nvPr/>
        </p:nvSpPr>
        <p:spPr>
          <a:xfrm>
            <a:off x="3934269" y="3233177"/>
            <a:ext cx="3801399" cy="582339"/>
          </a:xfrm>
          <a:prstGeom prst="rect">
            <a:avLst/>
          </a:prstGeom>
        </p:spPr>
        <p:txBody>
          <a:bodyPr lIns="0" tIns="0" rIns="0" bIns="0" rtlCol="0" anchor="t">
            <a:spAutoFit/>
          </a:bodyPr>
          <a:lstStyle/>
          <a:p>
            <a:pPr algn="ctr">
              <a:lnSpc>
                <a:spcPts val="2771"/>
              </a:lnSpc>
            </a:pPr>
            <a:r>
              <a:rPr lang="en-US" sz="1602" b="1" spc="160" dirty="0">
                <a:solidFill>
                  <a:srgbClr val="FFFFFF"/>
                </a:solidFill>
                <a:latin typeface="Lato 1 Bold"/>
                <a:ea typeface="Lato 1 Bold"/>
                <a:cs typeface="Lato 1 Bold"/>
                <a:sym typeface="Lato 1 Bold"/>
              </a:rPr>
              <a:t>AARON KINEBREW</a:t>
            </a:r>
          </a:p>
          <a:p>
            <a:pPr algn="ctr">
              <a:lnSpc>
                <a:spcPts val="801"/>
              </a:lnSpc>
            </a:pPr>
            <a:endParaRPr lang="en-US" sz="1602" spc="160" dirty="0">
              <a:solidFill>
                <a:srgbClr val="FFFFFF"/>
              </a:solidFill>
              <a:latin typeface="Lato 1"/>
              <a:ea typeface="Lato 1"/>
              <a:cs typeface="Lato 1"/>
              <a:sym typeface="Lato 1"/>
            </a:endParaRPr>
          </a:p>
          <a:p>
            <a:pPr algn="ctr">
              <a:lnSpc>
                <a:spcPts val="801"/>
              </a:lnSpc>
            </a:pPr>
            <a:r>
              <a:rPr lang="en-US" sz="1602" spc="160" dirty="0">
                <a:solidFill>
                  <a:srgbClr val="FFFFFF"/>
                </a:solidFill>
                <a:latin typeface="Lato 1"/>
                <a:ea typeface="Lato 1"/>
                <a:cs typeface="Lato 1"/>
                <a:sym typeface="Lato 1"/>
              </a:rPr>
              <a:t>VP OF COMPLIANCE/LEGAL</a:t>
            </a:r>
          </a:p>
        </p:txBody>
      </p:sp>
      <p:grpSp>
        <p:nvGrpSpPr>
          <p:cNvPr id="12" name="Group 12"/>
          <p:cNvGrpSpPr>
            <a:grpSpLocks noChangeAspect="1"/>
          </p:cNvGrpSpPr>
          <p:nvPr/>
        </p:nvGrpSpPr>
        <p:grpSpPr>
          <a:xfrm>
            <a:off x="11449517" y="1028700"/>
            <a:ext cx="2187543" cy="2187535"/>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17900" r="-17900"/>
              </a:stretch>
            </a:blipFill>
          </p:spPr>
        </p:sp>
      </p:grpSp>
      <p:grpSp>
        <p:nvGrpSpPr>
          <p:cNvPr id="14" name="Group 14"/>
          <p:cNvGrpSpPr>
            <a:grpSpLocks noChangeAspect="1"/>
          </p:cNvGrpSpPr>
          <p:nvPr/>
        </p:nvGrpSpPr>
        <p:grpSpPr>
          <a:xfrm>
            <a:off x="11211509" y="4186518"/>
            <a:ext cx="2187543" cy="2187535"/>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527" r="-4527"/>
              </a:stretch>
            </a:blipFill>
          </p:spPr>
        </p:sp>
      </p:grpSp>
      <p:grpSp>
        <p:nvGrpSpPr>
          <p:cNvPr id="16" name="Group 16"/>
          <p:cNvGrpSpPr>
            <a:grpSpLocks noChangeAspect="1"/>
          </p:cNvGrpSpPr>
          <p:nvPr/>
        </p:nvGrpSpPr>
        <p:grpSpPr>
          <a:xfrm>
            <a:off x="1103394" y="1028700"/>
            <a:ext cx="2187543" cy="2187535"/>
            <a:chOff x="0" y="0"/>
            <a:chExt cx="6350000" cy="6349975"/>
          </a:xfrm>
        </p:grpSpPr>
        <p:sp>
          <p:nvSpPr>
            <p:cNvPr id="17" name="Freeform 1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a:stretch>
            </a:blipFill>
          </p:spPr>
        </p:sp>
      </p:grpSp>
      <p:grpSp>
        <p:nvGrpSpPr>
          <p:cNvPr id="18" name="Group 18"/>
          <p:cNvGrpSpPr>
            <a:grpSpLocks noChangeAspect="1"/>
          </p:cNvGrpSpPr>
          <p:nvPr/>
        </p:nvGrpSpPr>
        <p:grpSpPr>
          <a:xfrm>
            <a:off x="4552101" y="1028700"/>
            <a:ext cx="2187543" cy="2187535"/>
            <a:chOff x="0" y="0"/>
            <a:chExt cx="6350000" cy="6349975"/>
          </a:xfrm>
        </p:grpSpPr>
        <p:sp>
          <p:nvSpPr>
            <p:cNvPr id="19" name="Freeform 1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4527" r="-4527"/>
              </a:stretch>
            </a:blipFill>
          </p:spPr>
        </p:sp>
      </p:grpSp>
      <p:grpSp>
        <p:nvGrpSpPr>
          <p:cNvPr id="20" name="Group 20"/>
          <p:cNvGrpSpPr>
            <a:grpSpLocks noChangeAspect="1"/>
          </p:cNvGrpSpPr>
          <p:nvPr/>
        </p:nvGrpSpPr>
        <p:grpSpPr>
          <a:xfrm>
            <a:off x="8000809" y="1028700"/>
            <a:ext cx="2187543" cy="2187535"/>
            <a:chOff x="0" y="0"/>
            <a:chExt cx="6350000" cy="6349975"/>
          </a:xfrm>
        </p:grpSpPr>
        <p:sp>
          <p:nvSpPr>
            <p:cNvPr id="21" name="Freeform 2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17900" r="-17900"/>
              </a:stretch>
            </a:blipFill>
          </p:spPr>
        </p:sp>
      </p:grpSp>
      <p:grpSp>
        <p:nvGrpSpPr>
          <p:cNvPr id="22" name="Group 22"/>
          <p:cNvGrpSpPr>
            <a:grpSpLocks noChangeAspect="1"/>
          </p:cNvGrpSpPr>
          <p:nvPr/>
        </p:nvGrpSpPr>
        <p:grpSpPr>
          <a:xfrm>
            <a:off x="14706600" y="1044355"/>
            <a:ext cx="2187543" cy="2187535"/>
            <a:chOff x="0" y="0"/>
            <a:chExt cx="6350000" cy="6349975"/>
          </a:xfrm>
        </p:grpSpPr>
        <p:sp>
          <p:nvSpPr>
            <p:cNvPr id="23" name="Freeform 2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17900" r="-17900"/>
              </a:stretch>
            </a:blipFill>
          </p:spPr>
        </p:sp>
      </p:grpSp>
      <p:grpSp>
        <p:nvGrpSpPr>
          <p:cNvPr id="24" name="Group 24"/>
          <p:cNvGrpSpPr>
            <a:grpSpLocks noChangeAspect="1"/>
          </p:cNvGrpSpPr>
          <p:nvPr/>
        </p:nvGrpSpPr>
        <p:grpSpPr>
          <a:xfrm>
            <a:off x="14898224" y="4176552"/>
            <a:ext cx="2187543" cy="2187535"/>
            <a:chOff x="0" y="0"/>
            <a:chExt cx="6350000" cy="6349975"/>
          </a:xfrm>
        </p:grpSpPr>
        <p:sp>
          <p:nvSpPr>
            <p:cNvPr id="25" name="Freeform 2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0"/>
              <a:stretch>
                <a:fillRect t="-7651" b="-38250"/>
              </a:stretch>
            </a:blipFill>
          </p:spPr>
        </p:sp>
      </p:grpSp>
      <p:grpSp>
        <p:nvGrpSpPr>
          <p:cNvPr id="26" name="Group 26"/>
          <p:cNvGrpSpPr>
            <a:grpSpLocks noChangeAspect="1"/>
          </p:cNvGrpSpPr>
          <p:nvPr/>
        </p:nvGrpSpPr>
        <p:grpSpPr>
          <a:xfrm>
            <a:off x="1103394" y="4176552"/>
            <a:ext cx="2187543" cy="2187535"/>
            <a:chOff x="0" y="0"/>
            <a:chExt cx="6350000" cy="6349975"/>
          </a:xfrm>
        </p:grpSpPr>
        <p:sp>
          <p:nvSpPr>
            <p:cNvPr id="27" name="Freeform 2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4527" r="-4527"/>
              </a:stretch>
            </a:blipFill>
          </p:spPr>
        </p:sp>
      </p:grpSp>
      <p:grpSp>
        <p:nvGrpSpPr>
          <p:cNvPr id="28" name="Group 28"/>
          <p:cNvGrpSpPr>
            <a:grpSpLocks noChangeAspect="1"/>
          </p:cNvGrpSpPr>
          <p:nvPr/>
        </p:nvGrpSpPr>
        <p:grpSpPr>
          <a:xfrm>
            <a:off x="4552101" y="4176552"/>
            <a:ext cx="2187543" cy="2187535"/>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2"/>
              <a:stretch>
                <a:fillRect l="-4527" r="-4527"/>
              </a:stretch>
            </a:blipFill>
          </p:spPr>
        </p:sp>
      </p:grpSp>
      <p:grpSp>
        <p:nvGrpSpPr>
          <p:cNvPr id="32" name="Group 32"/>
          <p:cNvGrpSpPr>
            <a:grpSpLocks noChangeAspect="1"/>
          </p:cNvGrpSpPr>
          <p:nvPr/>
        </p:nvGrpSpPr>
        <p:grpSpPr>
          <a:xfrm>
            <a:off x="7703327" y="7254338"/>
            <a:ext cx="2187543" cy="2187535"/>
            <a:chOff x="0" y="0"/>
            <a:chExt cx="6350000" cy="6349975"/>
          </a:xfrm>
        </p:grpSpPr>
        <p:sp>
          <p:nvSpPr>
            <p:cNvPr id="33" name="Freeform 3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3"/>
              <a:stretch>
                <a:fillRect/>
              </a:stretch>
            </a:blipFill>
          </p:spPr>
        </p:sp>
      </p:grpSp>
      <p:sp>
        <p:nvSpPr>
          <p:cNvPr id="34" name="TextBox 34"/>
          <p:cNvSpPr txBox="1"/>
          <p:nvPr/>
        </p:nvSpPr>
        <p:spPr>
          <a:xfrm>
            <a:off x="7193881" y="3233177"/>
            <a:ext cx="3801399" cy="731671"/>
          </a:xfrm>
          <a:prstGeom prst="rect">
            <a:avLst/>
          </a:prstGeom>
        </p:spPr>
        <p:txBody>
          <a:bodyPr lIns="0" tIns="0" rIns="0" bIns="0" rtlCol="0" anchor="t">
            <a:spAutoFit/>
          </a:bodyPr>
          <a:lstStyle/>
          <a:p>
            <a:pPr algn="ctr">
              <a:lnSpc>
                <a:spcPts val="2771"/>
              </a:lnSpc>
            </a:pPr>
            <a:r>
              <a:rPr lang="en-US" sz="1602" b="1" spc="160">
                <a:solidFill>
                  <a:srgbClr val="FFFFFF"/>
                </a:solidFill>
                <a:latin typeface="Lato 1 Bold"/>
                <a:ea typeface="Lato 1 Bold"/>
                <a:cs typeface="Lato 1 Bold"/>
                <a:sym typeface="Lato 1 Bold"/>
              </a:rPr>
              <a:t>JAMES WILSON</a:t>
            </a:r>
          </a:p>
          <a:p>
            <a:pPr algn="ctr">
              <a:lnSpc>
                <a:spcPts val="801"/>
              </a:lnSpc>
            </a:pPr>
            <a:r>
              <a:rPr lang="en-US" sz="1602" spc="160">
                <a:solidFill>
                  <a:srgbClr val="FFFFFF"/>
                </a:solidFill>
                <a:latin typeface="Lato 1"/>
                <a:ea typeface="Lato 1"/>
                <a:cs typeface="Lato 1"/>
                <a:sym typeface="Lato 1"/>
              </a:rPr>
              <a:t>VP OF </a:t>
            </a:r>
          </a:p>
          <a:p>
            <a:pPr algn="ctr">
              <a:lnSpc>
                <a:spcPts val="801"/>
              </a:lnSpc>
            </a:pPr>
            <a:endParaRPr lang="en-US" sz="1602" spc="160">
              <a:solidFill>
                <a:srgbClr val="FFFFFF"/>
              </a:solidFill>
              <a:latin typeface="Lato 1"/>
              <a:ea typeface="Lato 1"/>
              <a:cs typeface="Lato 1"/>
              <a:sym typeface="Lato 1"/>
            </a:endParaRPr>
          </a:p>
          <a:p>
            <a:pPr algn="ctr">
              <a:lnSpc>
                <a:spcPts val="801"/>
              </a:lnSpc>
            </a:pPr>
            <a:r>
              <a:rPr lang="en-US" sz="1602" spc="160">
                <a:solidFill>
                  <a:srgbClr val="FFFFFF"/>
                </a:solidFill>
                <a:latin typeface="Lato 1"/>
                <a:ea typeface="Lato 1"/>
                <a:cs typeface="Lato 1"/>
                <a:sym typeface="Lato 1"/>
              </a:rPr>
              <a:t>FINANCE/OPERATIONS</a:t>
            </a:r>
          </a:p>
        </p:txBody>
      </p:sp>
      <p:sp>
        <p:nvSpPr>
          <p:cNvPr id="35" name="TextBox 35"/>
          <p:cNvSpPr txBox="1"/>
          <p:nvPr/>
        </p:nvSpPr>
        <p:spPr>
          <a:xfrm>
            <a:off x="10642589" y="3309377"/>
            <a:ext cx="3801399" cy="748405"/>
          </a:xfrm>
          <a:prstGeom prst="rect">
            <a:avLst/>
          </a:prstGeom>
        </p:spPr>
        <p:txBody>
          <a:bodyPr lIns="0" tIns="0" rIns="0" bIns="0" rtlCol="0" anchor="t">
            <a:spAutoFit/>
          </a:bodyPr>
          <a:lstStyle/>
          <a:p>
            <a:pPr algn="ctr">
              <a:lnSpc>
                <a:spcPts val="1954"/>
              </a:lnSpc>
            </a:pPr>
            <a:r>
              <a:rPr lang="en-US" sz="1602" b="1" spc="160">
                <a:solidFill>
                  <a:srgbClr val="FFFFFF"/>
                </a:solidFill>
                <a:latin typeface="Lato 1 Bold"/>
                <a:ea typeface="Lato 1 Bold"/>
                <a:cs typeface="Lato 1 Bold"/>
                <a:sym typeface="Lato 1 Bold"/>
              </a:rPr>
              <a:t>NICHOLE HUMPHREY</a:t>
            </a:r>
          </a:p>
          <a:p>
            <a:pPr algn="ctr">
              <a:lnSpc>
                <a:spcPts val="1954"/>
              </a:lnSpc>
            </a:pPr>
            <a:r>
              <a:rPr lang="en-US" sz="1602" spc="160">
                <a:solidFill>
                  <a:srgbClr val="FFFFFF"/>
                </a:solidFill>
                <a:latin typeface="Lato 1"/>
                <a:ea typeface="Lato 1"/>
                <a:cs typeface="Lato 1"/>
                <a:sym typeface="Lato 1"/>
              </a:rPr>
              <a:t>VP OF</a:t>
            </a:r>
          </a:p>
          <a:p>
            <a:pPr algn="ctr">
              <a:lnSpc>
                <a:spcPts val="1954"/>
              </a:lnSpc>
            </a:pPr>
            <a:r>
              <a:rPr lang="en-US" sz="1602" spc="160">
                <a:solidFill>
                  <a:srgbClr val="FFFFFF"/>
                </a:solidFill>
                <a:latin typeface="Lato 1"/>
                <a:ea typeface="Lato 1"/>
                <a:cs typeface="Lato 1"/>
                <a:sym typeface="Lato 1"/>
              </a:rPr>
              <a:t>SCHOOL OVERSIGHT</a:t>
            </a:r>
          </a:p>
        </p:txBody>
      </p:sp>
      <p:sp>
        <p:nvSpPr>
          <p:cNvPr id="36" name="TextBox 36"/>
          <p:cNvSpPr txBox="1"/>
          <p:nvPr/>
        </p:nvSpPr>
        <p:spPr>
          <a:xfrm>
            <a:off x="10563742" y="6362432"/>
            <a:ext cx="3801399" cy="729898"/>
          </a:xfrm>
          <a:prstGeom prst="rect">
            <a:avLst/>
          </a:prstGeom>
        </p:spPr>
        <p:txBody>
          <a:bodyPr lIns="0" tIns="0" rIns="0" bIns="0" rtlCol="0" anchor="t">
            <a:spAutoFit/>
          </a:bodyPr>
          <a:lstStyle/>
          <a:p>
            <a:pPr algn="ctr">
              <a:lnSpc>
                <a:spcPts val="2771"/>
              </a:lnSpc>
            </a:pPr>
            <a:r>
              <a:rPr lang="en-US" sz="1602" b="1" spc="160" dirty="0">
                <a:solidFill>
                  <a:srgbClr val="FFFFFF"/>
                </a:solidFill>
                <a:latin typeface="Lato 1 Bold"/>
                <a:ea typeface="Lato 1 Bold"/>
                <a:cs typeface="Lato 1 Bold"/>
                <a:sym typeface="Lato 1 Bold"/>
              </a:rPr>
              <a:t>BRIAN ANDERSON</a:t>
            </a:r>
          </a:p>
          <a:p>
            <a:pPr algn="ctr">
              <a:lnSpc>
                <a:spcPts val="801"/>
              </a:lnSpc>
            </a:pPr>
            <a:r>
              <a:rPr lang="en-US" sz="1602" spc="160" dirty="0">
                <a:solidFill>
                  <a:srgbClr val="FFFFFF"/>
                </a:solidFill>
                <a:latin typeface="Lato 1"/>
                <a:ea typeface="Lato 1"/>
                <a:cs typeface="Lato 1"/>
                <a:sym typeface="Lato 1"/>
              </a:rPr>
              <a:t>DIRECTOR OF </a:t>
            </a:r>
          </a:p>
          <a:p>
            <a:pPr algn="ctr">
              <a:lnSpc>
                <a:spcPts val="2179"/>
              </a:lnSpc>
            </a:pPr>
            <a:r>
              <a:rPr lang="en-US" sz="1602" spc="160" dirty="0">
                <a:solidFill>
                  <a:srgbClr val="FFFFFF"/>
                </a:solidFill>
                <a:latin typeface="Lato 1"/>
                <a:ea typeface="Lato 1"/>
                <a:cs typeface="Lato 1"/>
                <a:sym typeface="Lato 1"/>
              </a:rPr>
              <a:t>DATA ANALYSIS/INTEGRITY</a:t>
            </a:r>
          </a:p>
        </p:txBody>
      </p:sp>
      <p:sp>
        <p:nvSpPr>
          <p:cNvPr id="37" name="TextBox 37"/>
          <p:cNvSpPr txBox="1"/>
          <p:nvPr/>
        </p:nvSpPr>
        <p:spPr>
          <a:xfrm>
            <a:off x="270801" y="6383137"/>
            <a:ext cx="3801399" cy="582339"/>
          </a:xfrm>
          <a:prstGeom prst="rect">
            <a:avLst/>
          </a:prstGeom>
        </p:spPr>
        <p:txBody>
          <a:bodyPr lIns="0" tIns="0" rIns="0" bIns="0" rtlCol="0" anchor="t">
            <a:spAutoFit/>
          </a:bodyPr>
          <a:lstStyle/>
          <a:p>
            <a:pPr algn="ctr">
              <a:lnSpc>
                <a:spcPts val="2771"/>
              </a:lnSpc>
            </a:pPr>
            <a:r>
              <a:rPr lang="en-US" sz="1602" b="1" spc="160" dirty="0">
                <a:solidFill>
                  <a:srgbClr val="FFFFFF"/>
                </a:solidFill>
                <a:latin typeface="Lato 1 Bold"/>
                <a:ea typeface="Lato 1 Bold"/>
                <a:cs typeface="Lato 1 Bold"/>
                <a:sym typeface="Lato 1 Bold"/>
              </a:rPr>
              <a:t>SONYA LUNSFORD</a:t>
            </a:r>
          </a:p>
          <a:p>
            <a:pPr algn="ctr">
              <a:lnSpc>
                <a:spcPts val="801"/>
              </a:lnSpc>
            </a:pPr>
            <a:endParaRPr lang="en-US" sz="1602" b="1" spc="160" dirty="0">
              <a:solidFill>
                <a:srgbClr val="FFFFFF"/>
              </a:solidFill>
              <a:latin typeface="Lato 1 Bold"/>
              <a:ea typeface="Lato 1 Bold"/>
              <a:cs typeface="Lato 1 Bold"/>
              <a:sym typeface="Lato 1 Bold"/>
            </a:endParaRPr>
          </a:p>
          <a:p>
            <a:pPr algn="ctr">
              <a:lnSpc>
                <a:spcPts val="801"/>
              </a:lnSpc>
            </a:pPr>
            <a:r>
              <a:rPr lang="en-US" sz="1602" spc="160" dirty="0">
                <a:solidFill>
                  <a:srgbClr val="FFFFFF"/>
                </a:solidFill>
                <a:latin typeface="Lato 1"/>
                <a:ea typeface="Lato 1"/>
                <a:cs typeface="Lato 1"/>
                <a:sym typeface="Lato 1"/>
              </a:rPr>
              <a:t>EXECUTIVE ADMIN</a:t>
            </a:r>
          </a:p>
        </p:txBody>
      </p:sp>
      <p:sp>
        <p:nvSpPr>
          <p:cNvPr id="38" name="TextBox 38"/>
          <p:cNvSpPr txBox="1"/>
          <p:nvPr/>
        </p:nvSpPr>
        <p:spPr>
          <a:xfrm>
            <a:off x="3745173" y="6383137"/>
            <a:ext cx="3801399" cy="582339"/>
          </a:xfrm>
          <a:prstGeom prst="rect">
            <a:avLst/>
          </a:prstGeom>
        </p:spPr>
        <p:txBody>
          <a:bodyPr lIns="0" tIns="0" rIns="0" bIns="0" rtlCol="0" anchor="t">
            <a:spAutoFit/>
          </a:bodyPr>
          <a:lstStyle/>
          <a:p>
            <a:pPr algn="ctr">
              <a:lnSpc>
                <a:spcPts val="2771"/>
              </a:lnSpc>
            </a:pPr>
            <a:r>
              <a:rPr lang="en-US" sz="1602" b="1" spc="160" dirty="0">
                <a:solidFill>
                  <a:srgbClr val="FFFFFF"/>
                </a:solidFill>
                <a:latin typeface="Lato 1 Bold"/>
                <a:ea typeface="Lato 1 Bold"/>
                <a:cs typeface="Lato 1 Bold"/>
                <a:sym typeface="Lato 1 Bold"/>
              </a:rPr>
              <a:t>KAREN PARKER</a:t>
            </a:r>
          </a:p>
          <a:p>
            <a:pPr algn="ctr">
              <a:lnSpc>
                <a:spcPts val="801"/>
              </a:lnSpc>
            </a:pPr>
            <a:endParaRPr lang="en-US" sz="1602" spc="160" dirty="0">
              <a:solidFill>
                <a:srgbClr val="FFFFFF"/>
              </a:solidFill>
              <a:latin typeface="Lato 1"/>
              <a:ea typeface="Lato 1"/>
              <a:cs typeface="Lato 1"/>
              <a:sym typeface="Lato 1"/>
            </a:endParaRPr>
          </a:p>
          <a:p>
            <a:pPr algn="ctr">
              <a:lnSpc>
                <a:spcPts val="801"/>
              </a:lnSpc>
            </a:pPr>
            <a:r>
              <a:rPr lang="en-US" sz="1602" spc="160" dirty="0">
                <a:solidFill>
                  <a:srgbClr val="FFFFFF"/>
                </a:solidFill>
                <a:latin typeface="Lato 1"/>
                <a:ea typeface="Lato 1"/>
                <a:cs typeface="Lato 1"/>
                <a:sym typeface="Lato 1"/>
              </a:rPr>
              <a:t>HR/SECRETARY</a:t>
            </a:r>
          </a:p>
        </p:txBody>
      </p:sp>
      <p:sp>
        <p:nvSpPr>
          <p:cNvPr id="40" name="TextBox 40"/>
          <p:cNvSpPr txBox="1"/>
          <p:nvPr/>
        </p:nvSpPr>
        <p:spPr>
          <a:xfrm>
            <a:off x="14090904" y="3294389"/>
            <a:ext cx="3801399" cy="749051"/>
          </a:xfrm>
          <a:prstGeom prst="rect">
            <a:avLst/>
          </a:prstGeom>
        </p:spPr>
        <p:txBody>
          <a:bodyPr lIns="0" tIns="0" rIns="0" bIns="0" rtlCol="0" anchor="t">
            <a:spAutoFit/>
          </a:bodyPr>
          <a:lstStyle/>
          <a:p>
            <a:pPr algn="ctr">
              <a:lnSpc>
                <a:spcPts val="2002"/>
              </a:lnSpc>
            </a:pPr>
            <a:r>
              <a:rPr lang="en-US" sz="1602" b="1" spc="160" dirty="0">
                <a:solidFill>
                  <a:srgbClr val="FFFFFF"/>
                </a:solidFill>
                <a:latin typeface="Lato 1 Bold"/>
                <a:ea typeface="Lato 1 Bold"/>
                <a:cs typeface="Lato 1 Bold"/>
                <a:sym typeface="Lato 1 Bold"/>
              </a:rPr>
              <a:t>DR. LINDA GIBSON-FLETCHER</a:t>
            </a:r>
          </a:p>
          <a:p>
            <a:pPr algn="ctr">
              <a:lnSpc>
                <a:spcPts val="2002"/>
              </a:lnSpc>
            </a:pPr>
            <a:r>
              <a:rPr lang="en-US" sz="1602" spc="160" dirty="0">
                <a:solidFill>
                  <a:srgbClr val="FFFFFF"/>
                </a:solidFill>
                <a:latin typeface="Lato 1"/>
                <a:ea typeface="Lato 1"/>
                <a:cs typeface="Lato 1"/>
                <a:sym typeface="Lato 1"/>
              </a:rPr>
              <a:t>VP OF ACADEMIC PERFORMANCE &amp; ACCOUNTABILITY </a:t>
            </a:r>
          </a:p>
        </p:txBody>
      </p:sp>
      <p:sp>
        <p:nvSpPr>
          <p:cNvPr id="41" name="TextBox 41"/>
          <p:cNvSpPr txBox="1"/>
          <p:nvPr/>
        </p:nvSpPr>
        <p:spPr>
          <a:xfrm>
            <a:off x="14090905" y="6426586"/>
            <a:ext cx="3801399" cy="751826"/>
          </a:xfrm>
          <a:prstGeom prst="rect">
            <a:avLst/>
          </a:prstGeom>
        </p:spPr>
        <p:txBody>
          <a:bodyPr lIns="0" tIns="0" rIns="0" bIns="0" rtlCol="0" anchor="t">
            <a:spAutoFit/>
          </a:bodyPr>
          <a:lstStyle/>
          <a:p>
            <a:pPr algn="ctr">
              <a:lnSpc>
                <a:spcPts val="2002"/>
              </a:lnSpc>
            </a:pPr>
            <a:r>
              <a:rPr lang="en-US" sz="1602" b="1" spc="160" dirty="0">
                <a:solidFill>
                  <a:srgbClr val="FFFFFF"/>
                </a:solidFill>
                <a:latin typeface="Lato 1 Bold"/>
                <a:ea typeface="Lato 1 Bold"/>
                <a:cs typeface="Lato 1 Bold"/>
                <a:sym typeface="Lato 1 Bold"/>
              </a:rPr>
              <a:t>DR. PORSCHE CHISLEY</a:t>
            </a:r>
          </a:p>
          <a:p>
            <a:pPr algn="ctr">
              <a:lnSpc>
                <a:spcPts val="2002"/>
              </a:lnSpc>
            </a:pPr>
            <a:r>
              <a:rPr lang="en-US" sz="1602" spc="160" dirty="0">
                <a:solidFill>
                  <a:srgbClr val="FFFFFF"/>
                </a:solidFill>
                <a:latin typeface="Lato 1"/>
                <a:ea typeface="Lato 1"/>
                <a:cs typeface="Lato 1"/>
                <a:sym typeface="Lato 1"/>
              </a:rPr>
              <a:t>ACADEMIC ACCOUNTABILITY </a:t>
            </a:r>
          </a:p>
          <a:p>
            <a:pPr algn="ctr">
              <a:lnSpc>
                <a:spcPts val="2002"/>
              </a:lnSpc>
            </a:pPr>
            <a:r>
              <a:rPr lang="en-US" sz="1602" spc="160" dirty="0">
                <a:solidFill>
                  <a:srgbClr val="FFFFFF"/>
                </a:solidFill>
                <a:latin typeface="Lato 1"/>
                <a:ea typeface="Lato 1"/>
                <a:cs typeface="Lato 1"/>
                <a:sym typeface="Lato 1"/>
              </a:rPr>
              <a:t>COACH</a:t>
            </a:r>
          </a:p>
        </p:txBody>
      </p:sp>
      <p:sp>
        <p:nvSpPr>
          <p:cNvPr id="42" name="TextBox 42"/>
          <p:cNvSpPr txBox="1"/>
          <p:nvPr/>
        </p:nvSpPr>
        <p:spPr>
          <a:xfrm>
            <a:off x="296466" y="9451672"/>
            <a:ext cx="3801399" cy="751826"/>
          </a:xfrm>
          <a:prstGeom prst="rect">
            <a:avLst/>
          </a:prstGeom>
        </p:spPr>
        <p:txBody>
          <a:bodyPr lIns="0" tIns="0" rIns="0" bIns="0" rtlCol="0" anchor="t">
            <a:spAutoFit/>
          </a:bodyPr>
          <a:lstStyle/>
          <a:p>
            <a:pPr algn="ctr">
              <a:lnSpc>
                <a:spcPts val="2002"/>
              </a:lnSpc>
            </a:pPr>
            <a:r>
              <a:rPr lang="en-US" sz="1602" b="1" spc="160">
                <a:solidFill>
                  <a:srgbClr val="FFFFFF"/>
                </a:solidFill>
                <a:latin typeface="Lato 1 Bold"/>
                <a:ea typeface="Lato 1 Bold"/>
                <a:cs typeface="Lato 1 Bold"/>
                <a:sym typeface="Lato 1 Bold"/>
              </a:rPr>
              <a:t>MIKE KELLY</a:t>
            </a:r>
          </a:p>
          <a:p>
            <a:pPr algn="ctr">
              <a:lnSpc>
                <a:spcPts val="2002"/>
              </a:lnSpc>
            </a:pPr>
            <a:r>
              <a:rPr lang="en-US" sz="1602" spc="160">
                <a:solidFill>
                  <a:srgbClr val="FFFFFF"/>
                </a:solidFill>
                <a:latin typeface="Lato 1"/>
                <a:ea typeface="Lato 1"/>
                <a:cs typeface="Lato 1"/>
                <a:sym typeface="Lato 1"/>
              </a:rPr>
              <a:t>CINCINNATI/DAYTON</a:t>
            </a:r>
          </a:p>
          <a:p>
            <a:pPr algn="ctr">
              <a:lnSpc>
                <a:spcPts val="2002"/>
              </a:lnSpc>
            </a:pPr>
            <a:r>
              <a:rPr lang="en-US" sz="1602" spc="160">
                <a:solidFill>
                  <a:srgbClr val="FFFFFF"/>
                </a:solidFill>
                <a:latin typeface="Lato 1"/>
                <a:ea typeface="Lato 1"/>
                <a:cs typeface="Lato 1"/>
                <a:sym typeface="Lato 1"/>
              </a:rPr>
              <a:t>REGIONAL REPRESENTATIVE</a:t>
            </a:r>
          </a:p>
        </p:txBody>
      </p:sp>
      <p:sp>
        <p:nvSpPr>
          <p:cNvPr id="44" name="TextBox 44"/>
          <p:cNvSpPr txBox="1"/>
          <p:nvPr/>
        </p:nvSpPr>
        <p:spPr>
          <a:xfrm>
            <a:off x="7089370" y="6426586"/>
            <a:ext cx="3801399" cy="749051"/>
          </a:xfrm>
          <a:prstGeom prst="rect">
            <a:avLst/>
          </a:prstGeom>
        </p:spPr>
        <p:txBody>
          <a:bodyPr lIns="0" tIns="0" rIns="0" bIns="0" rtlCol="0" anchor="t">
            <a:spAutoFit/>
          </a:bodyPr>
          <a:lstStyle/>
          <a:p>
            <a:pPr algn="ctr">
              <a:lnSpc>
                <a:spcPts val="2002"/>
              </a:lnSpc>
            </a:pPr>
            <a:r>
              <a:rPr lang="en-US" sz="1602" b="1" spc="160" dirty="0">
                <a:solidFill>
                  <a:srgbClr val="FFFFFF"/>
                </a:solidFill>
                <a:latin typeface="Lato 1 Bold"/>
                <a:ea typeface="Lato 1 Bold"/>
                <a:cs typeface="Lato 1 Bold"/>
                <a:sym typeface="Lato 1 Bold"/>
              </a:rPr>
              <a:t>DR. SASHEEN PHILLIPS</a:t>
            </a:r>
          </a:p>
          <a:p>
            <a:pPr algn="ctr">
              <a:lnSpc>
                <a:spcPts val="2002"/>
              </a:lnSpc>
            </a:pPr>
            <a:r>
              <a:rPr lang="en-US" sz="1602" spc="160" dirty="0">
                <a:solidFill>
                  <a:srgbClr val="FFFFFF"/>
                </a:solidFill>
                <a:latin typeface="Lato 1"/>
                <a:ea typeface="Lato 1"/>
                <a:cs typeface="Lato 1"/>
                <a:sym typeface="Lato 1"/>
              </a:rPr>
              <a:t>COLUMBUS/CLEVELAND REGIONAL REPRESENTATIVE </a:t>
            </a:r>
          </a:p>
        </p:txBody>
      </p:sp>
      <p:grpSp>
        <p:nvGrpSpPr>
          <p:cNvPr id="45" name="Group 45"/>
          <p:cNvGrpSpPr>
            <a:grpSpLocks noChangeAspect="1"/>
          </p:cNvGrpSpPr>
          <p:nvPr/>
        </p:nvGrpSpPr>
        <p:grpSpPr>
          <a:xfrm>
            <a:off x="4458900" y="7178411"/>
            <a:ext cx="2187543" cy="2187535"/>
            <a:chOff x="0" y="0"/>
            <a:chExt cx="6350000" cy="6349975"/>
          </a:xfrm>
        </p:grpSpPr>
        <p:sp>
          <p:nvSpPr>
            <p:cNvPr id="46" name="Freeform 4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b="-10435"/>
              </a:stretch>
            </a:blipFill>
          </p:spPr>
        </p:sp>
      </p:grpSp>
      <p:sp>
        <p:nvSpPr>
          <p:cNvPr id="47" name="TextBox 47"/>
          <p:cNvSpPr txBox="1"/>
          <p:nvPr/>
        </p:nvSpPr>
        <p:spPr>
          <a:xfrm>
            <a:off x="3745173" y="9410700"/>
            <a:ext cx="3801399" cy="751826"/>
          </a:xfrm>
          <a:prstGeom prst="rect">
            <a:avLst/>
          </a:prstGeom>
        </p:spPr>
        <p:txBody>
          <a:bodyPr lIns="0" tIns="0" rIns="0" bIns="0" rtlCol="0" anchor="t">
            <a:spAutoFit/>
          </a:bodyPr>
          <a:lstStyle/>
          <a:p>
            <a:pPr algn="ctr">
              <a:lnSpc>
                <a:spcPts val="2002"/>
              </a:lnSpc>
            </a:pPr>
            <a:r>
              <a:rPr lang="en-US" sz="1602" b="1" spc="160" dirty="0">
                <a:solidFill>
                  <a:srgbClr val="FFFFFF"/>
                </a:solidFill>
                <a:latin typeface="Lato 1 Bold"/>
                <a:ea typeface="Lato 1 Bold"/>
                <a:cs typeface="Lato 1 Bold"/>
                <a:sym typeface="Lato 1 Bold"/>
              </a:rPr>
              <a:t>SEAN FRAUNFELTER</a:t>
            </a:r>
          </a:p>
          <a:p>
            <a:pPr algn="ctr">
              <a:lnSpc>
                <a:spcPts val="2002"/>
              </a:lnSpc>
            </a:pPr>
            <a:r>
              <a:rPr lang="en-US" sz="1602" spc="160" dirty="0">
                <a:solidFill>
                  <a:srgbClr val="FFFFFF"/>
                </a:solidFill>
                <a:latin typeface="Lato 1"/>
                <a:ea typeface="Lato 1"/>
                <a:cs typeface="Lato 1"/>
                <a:sym typeface="Lato 1"/>
              </a:rPr>
              <a:t>CPA FINANCIAL </a:t>
            </a:r>
          </a:p>
          <a:p>
            <a:pPr algn="ctr">
              <a:lnSpc>
                <a:spcPts val="2002"/>
              </a:lnSpc>
            </a:pPr>
            <a:r>
              <a:rPr lang="en-US" sz="1602" spc="160" dirty="0">
                <a:solidFill>
                  <a:srgbClr val="FFFFFF"/>
                </a:solidFill>
                <a:latin typeface="Lato 1"/>
                <a:ea typeface="Lato 1"/>
                <a:cs typeface="Lato 1"/>
                <a:sym typeface="Lato 1"/>
              </a:rPr>
              <a:t>SPECIALIST</a:t>
            </a:r>
          </a:p>
        </p:txBody>
      </p:sp>
      <p:pic>
        <p:nvPicPr>
          <p:cNvPr id="49" name="Picture 48">
            <a:extLst>
              <a:ext uri="{FF2B5EF4-FFF2-40B4-BE49-F238E27FC236}">
                <a16:creationId xmlns:a16="http://schemas.microsoft.com/office/drawing/2014/main" id="{7A841F40-AD29-B54A-394B-AEF46B6085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663653" y="4126943"/>
            <a:ext cx="2367006" cy="22326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0" name="Picture 49">
            <a:extLst>
              <a:ext uri="{FF2B5EF4-FFF2-40B4-BE49-F238E27FC236}">
                <a16:creationId xmlns:a16="http://schemas.microsoft.com/office/drawing/2014/main" id="{16AD2EFE-AA87-2A4E-93DA-7EFDB40CC8F0}"/>
              </a:ext>
            </a:extLst>
          </p:cNvPr>
          <p:cNvPicPr>
            <a:picLocks noChangeAspect="1"/>
          </p:cNvPicPr>
          <p:nvPr/>
        </p:nvPicPr>
        <p:blipFill>
          <a:blip r:embed="rId16"/>
          <a:stretch>
            <a:fillRect/>
          </a:stretch>
        </p:blipFill>
        <p:spPr>
          <a:xfrm>
            <a:off x="11641560" y="7113659"/>
            <a:ext cx="2015356" cy="2069059"/>
          </a:xfrm>
          <a:prstGeom prst="rect">
            <a:avLst/>
          </a:prstGeom>
        </p:spPr>
      </p:pic>
      <p:pic>
        <p:nvPicPr>
          <p:cNvPr id="52" name="Picture 51">
            <a:extLst>
              <a:ext uri="{FF2B5EF4-FFF2-40B4-BE49-F238E27FC236}">
                <a16:creationId xmlns:a16="http://schemas.microsoft.com/office/drawing/2014/main" id="{71BEF954-B3A6-B49A-4BFD-90DF8D946D5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63652" y="7301260"/>
            <a:ext cx="2227217" cy="21094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4" name="TextBox 53">
            <a:extLst>
              <a:ext uri="{FF2B5EF4-FFF2-40B4-BE49-F238E27FC236}">
                <a16:creationId xmlns:a16="http://schemas.microsoft.com/office/drawing/2014/main" id="{BBD03000-3BB5-55AE-A227-1F6DC01B65D4}"/>
              </a:ext>
            </a:extLst>
          </p:cNvPr>
          <p:cNvSpPr txBox="1"/>
          <p:nvPr/>
        </p:nvSpPr>
        <p:spPr>
          <a:xfrm>
            <a:off x="7338570" y="9343416"/>
            <a:ext cx="3017171" cy="888064"/>
          </a:xfrm>
          <a:prstGeom prst="rect">
            <a:avLst/>
          </a:prstGeom>
          <a:noFill/>
        </p:spPr>
        <p:txBody>
          <a:bodyPr wrap="square">
            <a:spAutoFit/>
          </a:bodyPr>
          <a:lstStyle/>
          <a:p>
            <a:pPr algn="ctr">
              <a:lnSpc>
                <a:spcPts val="2771"/>
              </a:lnSpc>
            </a:pPr>
            <a:r>
              <a:rPr lang="en-US" sz="1600" b="1" spc="160" dirty="0">
                <a:solidFill>
                  <a:srgbClr val="FFFFFF"/>
                </a:solidFill>
                <a:latin typeface="Lato 1 Bold"/>
                <a:ea typeface="Lato 1 Bold"/>
                <a:cs typeface="Lato 1 Bold"/>
                <a:sym typeface="Lato 1 Bold"/>
              </a:rPr>
              <a:t>DARLENE HARDING </a:t>
            </a:r>
          </a:p>
          <a:p>
            <a:pPr algn="ctr">
              <a:lnSpc>
                <a:spcPts val="801"/>
              </a:lnSpc>
            </a:pPr>
            <a:endParaRPr lang="en-US" sz="1600" spc="160" dirty="0">
              <a:solidFill>
                <a:srgbClr val="FFFFFF"/>
              </a:solidFill>
              <a:latin typeface="Lato 1"/>
              <a:ea typeface="Lato 1"/>
              <a:cs typeface="Lato 1"/>
              <a:sym typeface="Lato 1"/>
            </a:endParaRPr>
          </a:p>
          <a:p>
            <a:pPr algn="ctr">
              <a:lnSpc>
                <a:spcPts val="801"/>
              </a:lnSpc>
            </a:pPr>
            <a:r>
              <a:rPr lang="en-US" sz="1600" spc="160" dirty="0">
                <a:solidFill>
                  <a:srgbClr val="FFFFFF"/>
                </a:solidFill>
                <a:latin typeface="Lato 1"/>
                <a:ea typeface="Lato 1"/>
                <a:cs typeface="Lato 1"/>
                <a:sym typeface="Lato 1"/>
              </a:rPr>
              <a:t>SPONSOR OPERATIONS</a:t>
            </a:r>
          </a:p>
          <a:p>
            <a:pPr algn="ctr">
              <a:lnSpc>
                <a:spcPts val="801"/>
              </a:lnSpc>
            </a:pPr>
            <a:endParaRPr lang="en-US" sz="1600" spc="160" dirty="0">
              <a:solidFill>
                <a:srgbClr val="FFFFFF"/>
              </a:solidFill>
              <a:latin typeface="Lato 1"/>
              <a:ea typeface="Lato 1"/>
              <a:cs typeface="Lato 1"/>
              <a:sym typeface="Lato 1"/>
            </a:endParaRPr>
          </a:p>
          <a:p>
            <a:pPr algn="ctr">
              <a:lnSpc>
                <a:spcPts val="801"/>
              </a:lnSpc>
            </a:pPr>
            <a:r>
              <a:rPr lang="en-US" sz="1600" spc="160" dirty="0">
                <a:solidFill>
                  <a:srgbClr val="FFFFFF"/>
                </a:solidFill>
                <a:latin typeface="Lato 1"/>
                <a:ea typeface="Lato 1"/>
                <a:cs typeface="Lato 1"/>
                <a:sym typeface="Lato 1"/>
              </a:rPr>
              <a:t> SPECIALIST </a:t>
            </a:r>
            <a:endParaRPr lang="en-US" sz="1600" dirty="0"/>
          </a:p>
        </p:txBody>
      </p:sp>
      <p:sp>
        <p:nvSpPr>
          <p:cNvPr id="56" name="TextBox 55">
            <a:extLst>
              <a:ext uri="{FF2B5EF4-FFF2-40B4-BE49-F238E27FC236}">
                <a16:creationId xmlns:a16="http://schemas.microsoft.com/office/drawing/2014/main" id="{F4657CEA-45C0-486D-5FC9-91D390760187}"/>
              </a:ext>
            </a:extLst>
          </p:cNvPr>
          <p:cNvSpPr txBox="1"/>
          <p:nvPr/>
        </p:nvSpPr>
        <p:spPr>
          <a:xfrm>
            <a:off x="10395416" y="9371114"/>
            <a:ext cx="4996114" cy="830997"/>
          </a:xfrm>
          <a:prstGeom prst="rect">
            <a:avLst/>
          </a:prstGeom>
          <a:noFill/>
        </p:spPr>
        <p:txBody>
          <a:bodyPr wrap="square">
            <a:spAutoFit/>
          </a:bodyPr>
          <a:lstStyle/>
          <a:p>
            <a:pPr algn="ctr"/>
            <a:r>
              <a:rPr lang="en-US" sz="1600" b="1" spc="160" dirty="0">
                <a:solidFill>
                  <a:srgbClr val="FFFFFF"/>
                </a:solidFill>
                <a:latin typeface="Lato 1 Bold"/>
                <a:ea typeface="Lato 1 Bold"/>
                <a:cs typeface="Lato 1 Bold"/>
                <a:sym typeface="Lato 1 Bold"/>
              </a:rPr>
              <a:t>DARCEL WILLIAMS </a:t>
            </a:r>
          </a:p>
          <a:p>
            <a:pPr algn="ctr"/>
            <a:r>
              <a:rPr lang="en-US" sz="1600" spc="160" dirty="0">
                <a:solidFill>
                  <a:srgbClr val="FFFFFF"/>
                </a:solidFill>
                <a:latin typeface="Lato 1"/>
                <a:ea typeface="Lato 1"/>
                <a:cs typeface="Lato 1"/>
                <a:sym typeface="Lato 1"/>
              </a:rPr>
              <a:t>ACADEMIC SCHOOL IMPROVEMENT SPECIALIST &amp; BOARD REPRESENTATIVE  </a:t>
            </a:r>
            <a:endParaRPr lang="en-US" sz="1600" dirty="0"/>
          </a:p>
        </p:txBody>
      </p:sp>
      <p:pic>
        <p:nvPicPr>
          <p:cNvPr id="10" name="Picture 9">
            <a:extLst>
              <a:ext uri="{FF2B5EF4-FFF2-40B4-BE49-F238E27FC236}">
                <a16:creationId xmlns:a16="http://schemas.microsoft.com/office/drawing/2014/main" id="{443FDF0F-7E0A-0EAD-B1E9-5A39DC759DD2}"/>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449517" y="7092331"/>
            <a:ext cx="2326401" cy="22963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541602" cy="10287000"/>
            <a:chOff x="0" y="0"/>
            <a:chExt cx="157867" cy="2998468"/>
          </a:xfrm>
        </p:grpSpPr>
        <p:sp>
          <p:nvSpPr>
            <p:cNvPr id="3" name="Freeform 3"/>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4" name="Freeform 4"/>
          <p:cNvSpPr/>
          <p:nvPr/>
        </p:nvSpPr>
        <p:spPr>
          <a:xfrm>
            <a:off x="16477366" y="205977"/>
            <a:ext cx="1345599" cy="822723"/>
          </a:xfrm>
          <a:custGeom>
            <a:avLst/>
            <a:gdLst/>
            <a:ahLst/>
            <a:cxnLst/>
            <a:rect l="l" t="t" r="r" b="b"/>
            <a:pathLst>
              <a:path w="1345599" h="822723">
                <a:moveTo>
                  <a:pt x="0" y="0"/>
                </a:moveTo>
                <a:lnTo>
                  <a:pt x="1345598" y="0"/>
                </a:lnTo>
                <a:lnTo>
                  <a:pt x="1345598" y="822723"/>
                </a:lnTo>
                <a:lnTo>
                  <a:pt x="0" y="822723"/>
                </a:lnTo>
                <a:lnTo>
                  <a:pt x="0" y="0"/>
                </a:lnTo>
                <a:close/>
              </a:path>
            </a:pathLst>
          </a:custGeom>
          <a:blipFill>
            <a:blip r:embed="rId2"/>
            <a:stretch>
              <a:fillRect/>
            </a:stretch>
          </a:blipFill>
        </p:spPr>
      </p:sp>
      <p:sp>
        <p:nvSpPr>
          <p:cNvPr id="7" name="TextBox 7"/>
          <p:cNvSpPr txBox="1"/>
          <p:nvPr/>
        </p:nvSpPr>
        <p:spPr>
          <a:xfrm>
            <a:off x="782673" y="506848"/>
            <a:ext cx="12616379" cy="584835"/>
          </a:xfrm>
          <a:prstGeom prst="rect">
            <a:avLst/>
          </a:prstGeom>
        </p:spPr>
        <p:txBody>
          <a:bodyPr lIns="0" tIns="0" rIns="0" bIns="0" rtlCol="0" anchor="t">
            <a:spAutoFit/>
          </a:bodyPr>
          <a:lstStyle/>
          <a:p>
            <a:pPr algn="l">
              <a:lnSpc>
                <a:spcPts val="4410"/>
              </a:lnSpc>
            </a:pPr>
            <a:r>
              <a:rPr lang="en-US" sz="4200" spc="420">
                <a:solidFill>
                  <a:srgbClr val="FFFFFF"/>
                </a:solidFill>
                <a:latin typeface="Lato 1"/>
                <a:ea typeface="Lato 1"/>
                <a:cs typeface="Lato 1"/>
                <a:sym typeface="Lato 1"/>
              </a:rPr>
              <a:t>OUR TEAM</a:t>
            </a:r>
          </a:p>
        </p:txBody>
      </p:sp>
      <p:sp>
        <p:nvSpPr>
          <p:cNvPr id="8" name="TextBox 8"/>
          <p:cNvSpPr txBox="1"/>
          <p:nvPr/>
        </p:nvSpPr>
        <p:spPr>
          <a:xfrm>
            <a:off x="842140" y="1434526"/>
            <a:ext cx="7803832" cy="1347816"/>
          </a:xfrm>
          <a:prstGeom prst="rect">
            <a:avLst/>
          </a:prstGeom>
        </p:spPr>
        <p:txBody>
          <a:bodyPr lIns="0" tIns="0" rIns="0" bIns="0" rtlCol="0" anchor="t">
            <a:spAutoFit/>
          </a:bodyPr>
          <a:lstStyle/>
          <a:p>
            <a:pPr algn="l">
              <a:lnSpc>
                <a:spcPts val="10239"/>
              </a:lnSpc>
            </a:pPr>
            <a:r>
              <a:rPr lang="en-US" sz="9751" spc="975" dirty="0">
                <a:solidFill>
                  <a:srgbClr val="FFFFFF"/>
                </a:solidFill>
                <a:latin typeface="Lato 1"/>
                <a:ea typeface="Lato 1"/>
                <a:cs typeface="Lato 1"/>
                <a:sym typeface="Lato 1"/>
              </a:rPr>
              <a:t>WELCOME</a:t>
            </a:r>
          </a:p>
        </p:txBody>
      </p:sp>
      <p:sp>
        <p:nvSpPr>
          <p:cNvPr id="9" name="TextBox 9"/>
          <p:cNvSpPr txBox="1"/>
          <p:nvPr/>
        </p:nvSpPr>
        <p:spPr>
          <a:xfrm>
            <a:off x="782673" y="2734667"/>
            <a:ext cx="11837015" cy="3086150"/>
          </a:xfrm>
          <a:prstGeom prst="rect">
            <a:avLst/>
          </a:prstGeom>
        </p:spPr>
        <p:txBody>
          <a:bodyPr lIns="0" tIns="0" rIns="0" bIns="0" rtlCol="0" anchor="t">
            <a:spAutoFit/>
          </a:bodyPr>
          <a:lstStyle/>
          <a:p>
            <a:pPr algn="l">
              <a:lnSpc>
                <a:spcPts val="11552"/>
              </a:lnSpc>
            </a:pPr>
            <a:r>
              <a:rPr lang="en-US" sz="11002" b="1" spc="550" dirty="0">
                <a:solidFill>
                  <a:srgbClr val="FFFFFF"/>
                </a:solidFill>
                <a:latin typeface="Poppins Bold"/>
                <a:ea typeface="Poppins Bold"/>
                <a:cs typeface="Poppins Bold"/>
                <a:sym typeface="Poppins Bold"/>
              </a:rPr>
              <a:t>OUR NEWEST TEAM MEMBERS</a:t>
            </a:r>
          </a:p>
        </p:txBody>
      </p:sp>
      <p:grpSp>
        <p:nvGrpSpPr>
          <p:cNvPr id="11" name="Group 11"/>
          <p:cNvGrpSpPr>
            <a:grpSpLocks noChangeAspect="1"/>
          </p:cNvGrpSpPr>
          <p:nvPr/>
        </p:nvGrpSpPr>
        <p:grpSpPr>
          <a:xfrm>
            <a:off x="13250596" y="5712622"/>
            <a:ext cx="3241638" cy="3241625"/>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a:stretch>
            </a:blipFill>
          </p:spPr>
        </p:sp>
      </p:grpSp>
      <p:sp>
        <p:nvSpPr>
          <p:cNvPr id="13" name="TextBox 13"/>
          <p:cNvSpPr txBox="1"/>
          <p:nvPr/>
        </p:nvSpPr>
        <p:spPr>
          <a:xfrm>
            <a:off x="12093421" y="9095711"/>
            <a:ext cx="6172277" cy="1052404"/>
          </a:xfrm>
          <a:prstGeom prst="rect">
            <a:avLst/>
          </a:prstGeom>
        </p:spPr>
        <p:txBody>
          <a:bodyPr lIns="0" tIns="0" rIns="0" bIns="0" rtlCol="0" anchor="t">
            <a:spAutoFit/>
          </a:bodyPr>
          <a:lstStyle/>
          <a:p>
            <a:pPr algn="ctr">
              <a:lnSpc>
                <a:spcPts val="2771"/>
              </a:lnSpc>
            </a:pPr>
            <a:r>
              <a:rPr lang="en-US" sz="2400" b="1" spc="160" dirty="0">
                <a:solidFill>
                  <a:srgbClr val="FFFFFF"/>
                </a:solidFill>
                <a:latin typeface="Lato 1 Bold"/>
                <a:ea typeface="Lato 1 Bold"/>
                <a:cs typeface="Lato 1 Bold"/>
                <a:sym typeface="Lato 1 Bold"/>
              </a:rPr>
              <a:t>DARCEL WILLIAMS </a:t>
            </a:r>
          </a:p>
          <a:p>
            <a:pPr algn="ctr">
              <a:lnSpc>
                <a:spcPts val="2771"/>
              </a:lnSpc>
            </a:pPr>
            <a:r>
              <a:rPr lang="en-US" sz="2000" spc="160" dirty="0">
                <a:solidFill>
                  <a:srgbClr val="FFFFFF"/>
                </a:solidFill>
                <a:latin typeface="Lato 1"/>
                <a:ea typeface="Lato 1"/>
                <a:cs typeface="Lato 1"/>
                <a:sym typeface="Lato 1"/>
              </a:rPr>
              <a:t>ACADEMIC SCHOOL IMPROVEMENT SPECIALIST and BOARD REPRESENTATIVE  </a:t>
            </a:r>
            <a:endParaRPr lang="en-US" sz="2000" dirty="0"/>
          </a:p>
        </p:txBody>
      </p:sp>
      <p:pic>
        <p:nvPicPr>
          <p:cNvPr id="6" name="Picture 5">
            <a:extLst>
              <a:ext uri="{FF2B5EF4-FFF2-40B4-BE49-F238E27FC236}">
                <a16:creationId xmlns:a16="http://schemas.microsoft.com/office/drawing/2014/main" id="{B0F7104A-43D5-54EC-9853-6224BF9B10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24794" y="5450582"/>
            <a:ext cx="3898348" cy="358214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923E"/>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FFFFF"/>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42326D"/>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p:cNvSpPr txBox="1"/>
          <p:nvPr/>
        </p:nvSpPr>
        <p:spPr>
          <a:xfrm>
            <a:off x="1533009" y="5353050"/>
            <a:ext cx="12616379" cy="2065976"/>
          </a:xfrm>
          <a:prstGeom prst="rect">
            <a:avLst/>
          </a:prstGeom>
        </p:spPr>
        <p:txBody>
          <a:bodyPr lIns="0" tIns="0" rIns="0" bIns="0" rtlCol="0" anchor="t">
            <a:spAutoFit/>
          </a:bodyPr>
          <a:lstStyle/>
          <a:p>
            <a:pPr algn="l">
              <a:lnSpc>
                <a:spcPts val="15697"/>
              </a:lnSpc>
            </a:pPr>
            <a:r>
              <a:rPr lang="en-US" sz="14950" spc="1495">
                <a:solidFill>
                  <a:srgbClr val="FFFFFF"/>
                </a:solidFill>
                <a:latin typeface="Lato 1"/>
                <a:ea typeface="Lato 1"/>
                <a:cs typeface="Lato 1"/>
                <a:sym typeface="Lato 1"/>
              </a:rPr>
              <a:t>BREAK</a:t>
            </a:r>
          </a:p>
        </p:txBody>
      </p:sp>
      <p:sp>
        <p:nvSpPr>
          <p:cNvPr id="13" name="TextBox 13"/>
          <p:cNvSpPr txBox="1"/>
          <p:nvPr/>
        </p:nvSpPr>
        <p:spPr>
          <a:xfrm>
            <a:off x="1609209" y="3906018"/>
            <a:ext cx="12616379" cy="1487793"/>
          </a:xfrm>
          <a:prstGeom prst="rect">
            <a:avLst/>
          </a:prstGeom>
        </p:spPr>
        <p:txBody>
          <a:bodyPr lIns="0" tIns="0" rIns="0" bIns="0" rtlCol="0" anchor="t">
            <a:spAutoFit/>
          </a:bodyPr>
          <a:lstStyle/>
          <a:p>
            <a:pPr algn="l">
              <a:lnSpc>
                <a:spcPts val="10604"/>
              </a:lnSpc>
            </a:pPr>
            <a:r>
              <a:rPr lang="en-US" sz="10099" b="1" spc="504">
                <a:solidFill>
                  <a:srgbClr val="FFFFFF"/>
                </a:solidFill>
                <a:latin typeface="Poppins Bold"/>
                <a:ea typeface="Poppins Bold"/>
                <a:cs typeface="Poppins Bold"/>
                <a:sym typeface="Poppins Bold"/>
              </a:rPr>
              <a:t>SHORT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307D1F1A-A5E7-3E19-254F-F4F04EA5C78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DA7BD70-F4F5-9CE2-097C-B9BCFCD1CDB2}"/>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772A3EA3-74FB-0918-EEF4-1E941E29F9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77DB61DD-D9B8-A4A8-D18F-21CAEB31990B}"/>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D22EEDAE-06B6-A231-C4A6-01BB1CA96EF1}"/>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4381DEAE-5AA0-02E2-4B2D-B2F4707646DE}"/>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4EC658D7-DC65-592F-480C-870ACFA6859B}"/>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672D9AB8-4440-3554-DA79-7A7C5015100E}"/>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F64E76D2-BE46-30F7-1DCF-DC92BFCB8AD6}"/>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63C6BCBD-DFEE-F34B-B37D-050B768DFE49}"/>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C7892326-EC88-0DAA-ABF7-1FC1F668A017}"/>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a:extLst>
              <a:ext uri="{FF2B5EF4-FFF2-40B4-BE49-F238E27FC236}">
                <a16:creationId xmlns:a16="http://schemas.microsoft.com/office/drawing/2014/main" id="{D64C6811-F2FA-38B4-14C9-C7A053566E52}"/>
              </a:ext>
            </a:extLst>
          </p:cNvPr>
          <p:cNvGrpSpPr>
            <a:grpSpLocks noChangeAspect="1"/>
          </p:cNvGrpSpPr>
          <p:nvPr/>
        </p:nvGrpSpPr>
        <p:grpSpPr>
          <a:xfrm>
            <a:off x="1010884" y="2520315"/>
            <a:ext cx="5246391" cy="5246370"/>
            <a:chOff x="0" y="0"/>
            <a:chExt cx="6350000" cy="6349975"/>
          </a:xfrm>
        </p:grpSpPr>
        <p:sp>
          <p:nvSpPr>
            <p:cNvPr id="13" name="Freeform 13">
              <a:extLst>
                <a:ext uri="{FF2B5EF4-FFF2-40B4-BE49-F238E27FC236}">
                  <a16:creationId xmlns:a16="http://schemas.microsoft.com/office/drawing/2014/main" id="{BB201489-D83E-E372-6BE6-1F0AEB049713}"/>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a:stretch>
            </a:blipFill>
          </p:spPr>
        </p:sp>
      </p:grpSp>
      <p:sp>
        <p:nvSpPr>
          <p:cNvPr id="14" name="TextBox 14">
            <a:extLst>
              <a:ext uri="{FF2B5EF4-FFF2-40B4-BE49-F238E27FC236}">
                <a16:creationId xmlns:a16="http://schemas.microsoft.com/office/drawing/2014/main" id="{91D43A6E-9DDE-2D3F-F268-B66B5FF51079}"/>
              </a:ext>
            </a:extLst>
          </p:cNvPr>
          <p:cNvSpPr txBox="1"/>
          <p:nvPr/>
        </p:nvSpPr>
        <p:spPr>
          <a:xfrm>
            <a:off x="6908237" y="4543719"/>
            <a:ext cx="12616379" cy="1199559"/>
          </a:xfrm>
          <a:prstGeom prst="rect">
            <a:avLst/>
          </a:prstGeom>
        </p:spPr>
        <p:txBody>
          <a:bodyPr lIns="0" tIns="0" rIns="0" bIns="0" rtlCol="0" anchor="t">
            <a:spAutoFit/>
          </a:bodyPr>
          <a:lstStyle/>
          <a:p>
            <a:pPr algn="l">
              <a:lnSpc>
                <a:spcPts val="10239"/>
              </a:lnSpc>
            </a:pPr>
            <a:r>
              <a:rPr lang="en-US" sz="8000" spc="975" dirty="0">
                <a:solidFill>
                  <a:srgbClr val="FFFFFF"/>
                </a:solidFill>
                <a:latin typeface="Lato 1"/>
                <a:ea typeface="Lato 1"/>
                <a:cs typeface="Lato 1"/>
                <a:sym typeface="Lato 1"/>
              </a:rPr>
              <a:t>KEYNOTE ADDRESS </a:t>
            </a:r>
          </a:p>
        </p:txBody>
      </p:sp>
      <p:sp>
        <p:nvSpPr>
          <p:cNvPr id="16" name="TextBox 16">
            <a:extLst>
              <a:ext uri="{FF2B5EF4-FFF2-40B4-BE49-F238E27FC236}">
                <a16:creationId xmlns:a16="http://schemas.microsoft.com/office/drawing/2014/main" id="{5D650665-DA58-D59A-F9C5-2C9309B66620}"/>
              </a:ext>
            </a:extLst>
          </p:cNvPr>
          <p:cNvSpPr txBox="1"/>
          <p:nvPr/>
        </p:nvSpPr>
        <p:spPr>
          <a:xfrm>
            <a:off x="1202543" y="7809145"/>
            <a:ext cx="6075902" cy="1786323"/>
          </a:xfrm>
          <a:prstGeom prst="rect">
            <a:avLst/>
          </a:prstGeom>
        </p:spPr>
        <p:txBody>
          <a:bodyPr wrap="square"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DR. MELVIN BROWN  </a:t>
            </a:r>
          </a:p>
          <a:p>
            <a:pPr algn="l">
              <a:lnSpc>
                <a:spcPts val="4795"/>
              </a:lnSpc>
            </a:pPr>
            <a:r>
              <a:rPr lang="en-US" sz="3200" spc="342" dirty="0">
                <a:solidFill>
                  <a:schemeClr val="bg1"/>
                </a:solidFill>
                <a:latin typeface="Lato 2"/>
                <a:ea typeface="Lato 2"/>
                <a:cs typeface="Lato 2"/>
                <a:sym typeface="Lato 2"/>
              </a:rPr>
              <a:t>AUTHOR OF </a:t>
            </a:r>
          </a:p>
          <a:p>
            <a:pPr algn="l">
              <a:lnSpc>
                <a:spcPts val="4795"/>
              </a:lnSpc>
            </a:pPr>
            <a:r>
              <a:rPr lang="en-US" sz="3200" spc="342" dirty="0">
                <a:solidFill>
                  <a:schemeClr val="bg1"/>
                </a:solidFill>
                <a:latin typeface="Lato 2"/>
                <a:ea typeface="Lato 2"/>
                <a:cs typeface="Lato 2"/>
                <a:sym typeface="Lato 2"/>
              </a:rPr>
              <a:t>ROACHES IN MY CEREAL</a:t>
            </a:r>
            <a:r>
              <a:rPr lang="en-US" sz="3425" spc="342" dirty="0">
                <a:solidFill>
                  <a:srgbClr val="FA923E"/>
                </a:solidFill>
                <a:latin typeface="Lato 2"/>
                <a:ea typeface="Lato 2"/>
                <a:cs typeface="Lato 2"/>
                <a:sym typeface="Lato 2"/>
              </a:rPr>
              <a:t>  </a:t>
            </a:r>
          </a:p>
        </p:txBody>
      </p:sp>
      <p:pic>
        <p:nvPicPr>
          <p:cNvPr id="17" name="Picture 16">
            <a:extLst>
              <a:ext uri="{FF2B5EF4-FFF2-40B4-BE49-F238E27FC236}">
                <a16:creationId xmlns:a16="http://schemas.microsoft.com/office/drawing/2014/main" id="{3DF98F92-ABA2-F7EE-3645-F628A5F91E5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0884" y="2520315"/>
            <a:ext cx="5246391" cy="52463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96207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8E24C9E4-A0C2-AA25-416A-91759132AB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A70D2D0-5D4A-DDBE-63EF-BB3F2A47F8C8}"/>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0AF401AC-69AF-ACF7-95AD-6586B438072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73562EED-C8B7-B93A-1154-AA4B5AD42E8F}"/>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55227B18-CAEB-E624-E413-E00816D61249}"/>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A7C0DAC3-D30B-13BA-BFDB-F69E063E2D31}"/>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E3E83580-FEC2-F2DC-4010-0C8CDF13DE26}"/>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E0DFEE83-77BC-98CF-9CC2-9DA25FF8E53F}"/>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89D2286D-41A3-08E3-8811-9E78359CAD6B}"/>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7E696B29-C6DC-8812-105D-32A10E97ED87}"/>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E05C7347-DF5C-1F42-5994-156743F7DA74}"/>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a:extLst>
              <a:ext uri="{FF2B5EF4-FFF2-40B4-BE49-F238E27FC236}">
                <a16:creationId xmlns:a16="http://schemas.microsoft.com/office/drawing/2014/main" id="{8ABC130B-62B7-C215-FEC6-1888B285AFC2}"/>
              </a:ext>
            </a:extLst>
          </p:cNvPr>
          <p:cNvGrpSpPr>
            <a:grpSpLocks noChangeAspect="1"/>
          </p:cNvGrpSpPr>
          <p:nvPr/>
        </p:nvGrpSpPr>
        <p:grpSpPr>
          <a:xfrm>
            <a:off x="1010884" y="2520315"/>
            <a:ext cx="5246391" cy="5246370"/>
            <a:chOff x="0" y="0"/>
            <a:chExt cx="6350000" cy="6349975"/>
          </a:xfrm>
        </p:grpSpPr>
        <p:sp>
          <p:nvSpPr>
            <p:cNvPr id="13" name="Freeform 13">
              <a:extLst>
                <a:ext uri="{FF2B5EF4-FFF2-40B4-BE49-F238E27FC236}">
                  <a16:creationId xmlns:a16="http://schemas.microsoft.com/office/drawing/2014/main" id="{17930EC5-044C-F20C-C4B6-B58342D02D73}"/>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a:stretch>
            </a:blipFill>
          </p:spPr>
        </p:sp>
      </p:grpSp>
      <p:sp>
        <p:nvSpPr>
          <p:cNvPr id="15" name="TextBox 15">
            <a:extLst>
              <a:ext uri="{FF2B5EF4-FFF2-40B4-BE49-F238E27FC236}">
                <a16:creationId xmlns:a16="http://schemas.microsoft.com/office/drawing/2014/main" id="{4A239CD0-8334-5248-C9C8-1E90212DEFB2}"/>
              </a:ext>
            </a:extLst>
          </p:cNvPr>
          <p:cNvSpPr txBox="1"/>
          <p:nvPr/>
        </p:nvSpPr>
        <p:spPr>
          <a:xfrm>
            <a:off x="6700678" y="4112357"/>
            <a:ext cx="12993464" cy="1923604"/>
          </a:xfrm>
          <a:prstGeom prst="rect">
            <a:avLst/>
          </a:prstGeom>
        </p:spPr>
        <p:txBody>
          <a:bodyPr wrap="square" lIns="0" tIns="0" rIns="0" bIns="0" rtlCol="0" anchor="t">
            <a:spAutoFit/>
          </a:bodyPr>
          <a:lstStyle/>
          <a:p>
            <a:pPr algn="l">
              <a:lnSpc>
                <a:spcPts val="5040"/>
              </a:lnSpc>
            </a:pPr>
            <a:r>
              <a:rPr lang="en-US" sz="4400" b="1" spc="240" dirty="0">
                <a:solidFill>
                  <a:srgbClr val="FFFFFF"/>
                </a:solidFill>
                <a:latin typeface="Poppins Bold"/>
                <a:ea typeface="Poppins Bold"/>
                <a:cs typeface="Poppins Bold"/>
                <a:sym typeface="Poppins Bold"/>
              </a:rPr>
              <a:t>STRONG SCHOOLS are built with partnerships with families and communities </a:t>
            </a:r>
          </a:p>
        </p:txBody>
      </p:sp>
      <p:sp>
        <p:nvSpPr>
          <p:cNvPr id="16" name="TextBox 16">
            <a:extLst>
              <a:ext uri="{FF2B5EF4-FFF2-40B4-BE49-F238E27FC236}">
                <a16:creationId xmlns:a16="http://schemas.microsoft.com/office/drawing/2014/main" id="{590F6664-AADF-0E7C-BC00-B9875664C28C}"/>
              </a:ext>
            </a:extLst>
          </p:cNvPr>
          <p:cNvSpPr txBox="1"/>
          <p:nvPr/>
        </p:nvSpPr>
        <p:spPr>
          <a:xfrm>
            <a:off x="1045911" y="7849899"/>
            <a:ext cx="9088689" cy="2401876"/>
          </a:xfrm>
          <a:prstGeom prst="rect">
            <a:avLst/>
          </a:prstGeom>
        </p:spPr>
        <p:txBody>
          <a:bodyPr wrap="square"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DR. BARBARA BOONE  </a:t>
            </a:r>
          </a:p>
          <a:p>
            <a:pPr algn="l">
              <a:lnSpc>
                <a:spcPts val="4795"/>
              </a:lnSpc>
            </a:pPr>
            <a:r>
              <a:rPr lang="en-US" sz="3200" spc="342" dirty="0">
                <a:solidFill>
                  <a:srgbClr val="FFFFFF"/>
                </a:solidFill>
                <a:latin typeface="Lato 2"/>
                <a:ea typeface="Lato 2"/>
                <a:cs typeface="Lato 2"/>
                <a:sym typeface="Lato 2"/>
              </a:rPr>
              <a:t>THE OHIO STATE UNIVERSITY FAMILY ENGAGEMENT CENTER </a:t>
            </a:r>
          </a:p>
          <a:p>
            <a:pPr algn="l">
              <a:lnSpc>
                <a:spcPts val="4795"/>
              </a:lnSpc>
            </a:pPr>
            <a:r>
              <a:rPr lang="en-US" sz="3425" spc="342" dirty="0">
                <a:solidFill>
                  <a:schemeClr val="accent6">
                    <a:lumMod val="75000"/>
                  </a:schemeClr>
                </a:solidFill>
                <a:latin typeface="Lato 2"/>
                <a:ea typeface="Lato 2"/>
                <a:cs typeface="Lato 2"/>
                <a:sym typeface="Lato 2"/>
                <a:hlinkClick r:id="rId6">
                  <a:extLst>
                    <a:ext uri="{A12FA001-AC4F-418D-AE19-62706E023703}">
                      <ahyp:hlinkClr xmlns:ahyp="http://schemas.microsoft.com/office/drawing/2018/hyperlinkcolor" val="tx"/>
                    </a:ext>
                  </a:extLst>
                </a:hlinkClick>
              </a:rPr>
              <a:t>BOONE.32@OSU.EDU</a:t>
            </a:r>
            <a:r>
              <a:rPr lang="en-US" sz="3425" spc="342" dirty="0">
                <a:solidFill>
                  <a:schemeClr val="accent6">
                    <a:lumMod val="75000"/>
                  </a:schemeClr>
                </a:solidFill>
                <a:latin typeface="Lato 2"/>
                <a:ea typeface="Lato 2"/>
                <a:cs typeface="Lato 2"/>
                <a:sym typeface="Lato 2"/>
              </a:rPr>
              <a:t> </a:t>
            </a:r>
          </a:p>
        </p:txBody>
      </p:sp>
      <p:pic>
        <p:nvPicPr>
          <p:cNvPr id="17" name="Picture 16">
            <a:extLst>
              <a:ext uri="{FF2B5EF4-FFF2-40B4-BE49-F238E27FC236}">
                <a16:creationId xmlns:a16="http://schemas.microsoft.com/office/drawing/2014/main" id="{565EFD68-9839-DAC0-5FC3-712CDB371A2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8700" y="2520315"/>
            <a:ext cx="5228575" cy="5246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2021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7CCD44-47DD-4170-30FF-84DDAA8DABC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l="-798"/>
          <a:stretch>
            <a:fillRect/>
          </a:stretch>
        </p:blipFill>
        <p:spPr>
          <a:xfrm>
            <a:off x="-179881" y="0"/>
            <a:ext cx="18467882" cy="7982262"/>
          </a:xfrm>
          <a:prstGeom prst="rect">
            <a:avLst/>
          </a:prstGeom>
        </p:spPr>
      </p:pic>
      <p:sp>
        <p:nvSpPr>
          <p:cNvPr id="3" name="Rectangle 2">
            <a:extLst>
              <a:ext uri="{FF2B5EF4-FFF2-40B4-BE49-F238E27FC236}">
                <a16:creationId xmlns:a16="http://schemas.microsoft.com/office/drawing/2014/main" id="{618E4C8E-AAF6-345B-6CEC-FAA6654B95EB}"/>
              </a:ext>
              <a:ext uri="{C183D7F6-B498-43B3-948B-1728B52AA6E4}">
                <adec:decorative xmlns:adec="http://schemas.microsoft.com/office/drawing/2017/decorative" val="1"/>
              </a:ext>
            </a:extLst>
          </p:cNvPr>
          <p:cNvSpPr/>
          <p:nvPr/>
        </p:nvSpPr>
        <p:spPr>
          <a:xfrm>
            <a:off x="-44971" y="0"/>
            <a:ext cx="18332972" cy="7982262"/>
          </a:xfrm>
          <a:prstGeom prst="rect">
            <a:avLst/>
          </a:prstGeom>
          <a:solidFill>
            <a:srgbClr val="213664">
              <a:alpha val="4407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itle 3">
            <a:extLst>
              <a:ext uri="{FF2B5EF4-FFF2-40B4-BE49-F238E27FC236}">
                <a16:creationId xmlns:a16="http://schemas.microsoft.com/office/drawing/2014/main" id="{F71380F0-7C98-ACE1-A1F4-CD43B2547B0B}"/>
              </a:ext>
            </a:extLst>
          </p:cNvPr>
          <p:cNvSpPr txBox="1">
            <a:spLocks noGrp="1"/>
          </p:cNvSpPr>
          <p:nvPr>
            <p:ph type="title" idx="4294967295"/>
          </p:nvPr>
        </p:nvSpPr>
        <p:spPr>
          <a:xfrm>
            <a:off x="602678" y="434519"/>
            <a:ext cx="19006682" cy="4708981"/>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l" defTabSz="1371600">
              <a:spcBef>
                <a:spcPts val="0"/>
              </a:spcBef>
              <a:defRPr/>
            </a:pPr>
            <a:r>
              <a:rPr lang="en-US" sz="9900">
                <a:solidFill>
                  <a:schemeClr val="bg1"/>
                </a:solidFill>
                <a:latin typeface="Century Gothic" panose="020B0502020202020204" pitchFamily="34" charset="0"/>
                <a:ea typeface="+mn-ea"/>
                <a:cs typeface="+mn-cs"/>
              </a:rPr>
              <a:t>Redesign for </a:t>
            </a:r>
            <a:br>
              <a:rPr lang="en-US" sz="9900">
                <a:solidFill>
                  <a:schemeClr val="bg1"/>
                </a:solidFill>
                <a:latin typeface="Century Gothic" panose="020B0502020202020204" pitchFamily="34" charset="0"/>
                <a:ea typeface="+mn-ea"/>
                <a:cs typeface="+mn-cs"/>
              </a:rPr>
            </a:br>
            <a:r>
              <a:rPr lang="en-US" sz="9900">
                <a:solidFill>
                  <a:schemeClr val="bg1"/>
                </a:solidFill>
                <a:latin typeface="Century Gothic" panose="020B0502020202020204" pitchFamily="34" charset="0"/>
                <a:ea typeface="+mn-ea"/>
                <a:cs typeface="+mn-cs"/>
              </a:rPr>
              <a:t>Family </a:t>
            </a:r>
            <a:br>
              <a:rPr lang="en-US" sz="9900">
                <a:solidFill>
                  <a:schemeClr val="bg1"/>
                </a:solidFill>
                <a:latin typeface="Century Gothic" panose="020B0502020202020204" pitchFamily="34" charset="0"/>
                <a:ea typeface="+mn-ea"/>
                <a:cs typeface="+mn-cs"/>
              </a:rPr>
            </a:br>
            <a:r>
              <a:rPr lang="en-US" sz="9900">
                <a:solidFill>
                  <a:schemeClr val="bg1"/>
                </a:solidFill>
                <a:latin typeface="Century Gothic" panose="020B0502020202020204" pitchFamily="34" charset="0"/>
                <a:ea typeface="+mn-ea"/>
                <a:cs typeface="+mn-cs"/>
              </a:rPr>
              <a:t>Engagement</a:t>
            </a:r>
            <a:endParaRPr lang="en-US" sz="9900" b="1">
              <a:solidFill>
                <a:schemeClr val="bg1"/>
              </a:solidFill>
              <a:latin typeface="Century Gothic" panose="020B0502020202020204" pitchFamily="34" charset="0"/>
              <a:ea typeface="+mn-ea"/>
              <a:cs typeface="+mn-cs"/>
            </a:endParaRPr>
          </a:p>
        </p:txBody>
      </p:sp>
      <p:pic>
        <p:nvPicPr>
          <p:cNvPr id="7" name="Picture 6" descr="OSU logo">
            <a:extLst>
              <a:ext uri="{FF2B5EF4-FFF2-40B4-BE49-F238E27FC236}">
                <a16:creationId xmlns:a16="http://schemas.microsoft.com/office/drawing/2014/main" id="{07D559E7-FB7A-195C-E7F1-4DEB4EF22D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992906" y="8385563"/>
            <a:ext cx="2000006" cy="1461543"/>
          </a:xfrm>
          <a:prstGeom prst="rect">
            <a:avLst/>
          </a:prstGeom>
        </p:spPr>
      </p:pic>
      <p:sp>
        <p:nvSpPr>
          <p:cNvPr id="8" name="TextBox 7">
            <a:extLst>
              <a:ext uri="{FF2B5EF4-FFF2-40B4-BE49-F238E27FC236}">
                <a16:creationId xmlns:a16="http://schemas.microsoft.com/office/drawing/2014/main" id="{3DA67072-D32B-6F6A-7458-65657E97FD12}"/>
              </a:ext>
            </a:extLst>
          </p:cNvPr>
          <p:cNvSpPr txBox="1"/>
          <p:nvPr/>
        </p:nvSpPr>
        <p:spPr>
          <a:xfrm>
            <a:off x="602678" y="8385563"/>
            <a:ext cx="7604439" cy="1200329"/>
          </a:xfrm>
          <a:prstGeom prst="rect">
            <a:avLst/>
          </a:prstGeom>
          <a:noFill/>
        </p:spPr>
        <p:txBody>
          <a:bodyPr wrap="square" rtlCol="0">
            <a:spAutoFit/>
          </a:bodyPr>
          <a:lstStyle/>
          <a:p>
            <a:r>
              <a:rPr lang="en-US" sz="3600" b="1">
                <a:solidFill>
                  <a:schemeClr val="tx1">
                    <a:lumMod val="65000"/>
                    <a:lumOff val="35000"/>
                  </a:schemeClr>
                </a:solidFill>
                <a:latin typeface="Century Gothic" panose="020B0502020202020204" pitchFamily="34" charset="0"/>
              </a:rPr>
              <a:t>Ohio Statewide </a:t>
            </a:r>
          </a:p>
          <a:p>
            <a:r>
              <a:rPr lang="en-US" sz="3600" b="1">
                <a:solidFill>
                  <a:schemeClr val="tx1">
                    <a:lumMod val="65000"/>
                    <a:lumOff val="35000"/>
                  </a:schemeClr>
                </a:solidFill>
                <a:latin typeface="Century Gothic" panose="020B0502020202020204" pitchFamily="34" charset="0"/>
              </a:rPr>
              <a:t>Family Engagement Center</a:t>
            </a:r>
          </a:p>
        </p:txBody>
      </p:sp>
    </p:spTree>
    <p:extLst>
      <p:ext uri="{BB962C8B-B14F-4D97-AF65-F5344CB8AC3E}">
        <p14:creationId xmlns:p14="http://schemas.microsoft.com/office/powerpoint/2010/main" val="285511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2C78DE-E39A-675E-5634-6F924A49950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flipH="1">
            <a:off x="30" y="1923"/>
            <a:ext cx="18287970" cy="10285077"/>
          </a:xfrm>
          <a:prstGeom prst="rect">
            <a:avLst/>
          </a:prstGeom>
        </p:spPr>
      </p:pic>
      <p:sp>
        <p:nvSpPr>
          <p:cNvPr id="2" name="Rectangle 1">
            <a:extLst>
              <a:ext uri="{FF2B5EF4-FFF2-40B4-BE49-F238E27FC236}">
                <a16:creationId xmlns:a16="http://schemas.microsoft.com/office/drawing/2014/main" id="{94E68F7E-9C82-00F0-F3D9-F2BE9C94784C}"/>
              </a:ext>
              <a:ext uri="{C183D7F6-B498-43B3-948B-1728B52AA6E4}">
                <adec:decorative xmlns:adec="http://schemas.microsoft.com/office/drawing/2017/decorative" val="1"/>
              </a:ext>
            </a:extLst>
          </p:cNvPr>
          <p:cNvSpPr/>
          <p:nvPr/>
        </p:nvSpPr>
        <p:spPr>
          <a:xfrm>
            <a:off x="0" y="1"/>
            <a:ext cx="18288000" cy="10379459"/>
          </a:xfrm>
          <a:prstGeom prst="rect">
            <a:avLst/>
          </a:prstGeom>
          <a:solidFill>
            <a:srgbClr val="213664">
              <a:alpha val="7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itle 3">
            <a:extLst>
              <a:ext uri="{FF2B5EF4-FFF2-40B4-BE49-F238E27FC236}">
                <a16:creationId xmlns:a16="http://schemas.microsoft.com/office/drawing/2014/main" id="{F45CA18C-D304-44BE-CEF5-50AF07D108A9}"/>
              </a:ext>
            </a:extLst>
          </p:cNvPr>
          <p:cNvSpPr txBox="1">
            <a:spLocks noGrp="1"/>
          </p:cNvSpPr>
          <p:nvPr>
            <p:ph type="title" idx="4294967295"/>
          </p:nvPr>
        </p:nvSpPr>
        <p:spPr>
          <a:xfrm>
            <a:off x="2493239" y="2858260"/>
            <a:ext cx="13751228" cy="4570482"/>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defTabSz="1371600">
              <a:spcBef>
                <a:spcPts val="0"/>
              </a:spcBef>
              <a:defRPr/>
            </a:pPr>
            <a:r>
              <a:rPr lang="en-US" sz="4800" b="1">
                <a:solidFill>
                  <a:schemeClr val="bg1"/>
                </a:solidFill>
                <a:latin typeface="Century Gothic" panose="020B0502020202020204" pitchFamily="34" charset="0"/>
                <a:ea typeface="+mn-ea"/>
                <a:cs typeface="+mn-cs"/>
              </a:rPr>
              <a:t>At the Ohio Statewide Family Engagement Center, we empower students, parents, caregivers, school leaders, and community partners to create positive and engaging relationships with each other to support the educational success of K-12 students.</a:t>
            </a:r>
          </a:p>
        </p:txBody>
      </p:sp>
      <p:sp>
        <p:nvSpPr>
          <p:cNvPr id="5" name="Rectangle 4">
            <a:extLst>
              <a:ext uri="{FF2B5EF4-FFF2-40B4-BE49-F238E27FC236}">
                <a16:creationId xmlns:a16="http://schemas.microsoft.com/office/drawing/2014/main" id="{90D09E1D-AA6E-2788-8887-1C1500B98F28}"/>
              </a:ext>
              <a:ext uri="{C183D7F6-B498-43B3-948B-1728B52AA6E4}">
                <adec:decorative xmlns:adec="http://schemas.microsoft.com/office/drawing/2017/decorative" val="1"/>
              </a:ext>
            </a:extLst>
          </p:cNvPr>
          <p:cNvSpPr/>
          <p:nvPr/>
        </p:nvSpPr>
        <p:spPr>
          <a:xfrm>
            <a:off x="337279" y="404735"/>
            <a:ext cx="17381096" cy="9578715"/>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270074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Oval 49">
            <a:extLst>
              <a:ext uri="{FF2B5EF4-FFF2-40B4-BE49-F238E27FC236}">
                <a16:creationId xmlns:a16="http://schemas.microsoft.com/office/drawing/2014/main" id="{2E96F964-A1E2-986D-121E-6FA07EFB9FA1}"/>
              </a:ext>
              <a:ext uri="{C183D7F6-B498-43B3-948B-1728B52AA6E4}">
                <adec:decorative xmlns:adec="http://schemas.microsoft.com/office/drawing/2017/decorative" val="1"/>
              </a:ext>
            </a:extLst>
          </p:cNvPr>
          <p:cNvSpPr/>
          <p:nvPr/>
        </p:nvSpPr>
        <p:spPr>
          <a:xfrm>
            <a:off x="14002619" y="1543049"/>
            <a:ext cx="1550541" cy="1469972"/>
          </a:xfrm>
          <a:prstGeom prst="ellipse">
            <a:avLst/>
          </a:prstGeom>
          <a:solidFill>
            <a:srgbClr val="225F62">
              <a:alpha val="745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43" name="Group 42">
            <a:extLst>
              <a:ext uri="{FF2B5EF4-FFF2-40B4-BE49-F238E27FC236}">
                <a16:creationId xmlns:a16="http://schemas.microsoft.com/office/drawing/2014/main" id="{7EAEDD51-AF57-D93D-5390-9D25F1ABE4BC}"/>
              </a:ext>
              <a:ext uri="{C183D7F6-B498-43B3-948B-1728B52AA6E4}">
                <adec:decorative xmlns:adec="http://schemas.microsoft.com/office/drawing/2017/decorative" val="1"/>
              </a:ext>
            </a:extLst>
          </p:cNvPr>
          <p:cNvGrpSpPr/>
          <p:nvPr/>
        </p:nvGrpSpPr>
        <p:grpSpPr>
          <a:xfrm>
            <a:off x="466087" y="1669526"/>
            <a:ext cx="4737296" cy="6468044"/>
            <a:chOff x="310724" y="1316217"/>
            <a:chExt cx="3158197" cy="4312029"/>
          </a:xfrm>
        </p:grpSpPr>
        <p:sp>
          <p:nvSpPr>
            <p:cNvPr id="12" name="TextBox 11">
              <a:extLst>
                <a:ext uri="{FF2B5EF4-FFF2-40B4-BE49-F238E27FC236}">
                  <a16:creationId xmlns:a16="http://schemas.microsoft.com/office/drawing/2014/main" id="{278D9828-C641-0B26-46EB-A1232E228A04}"/>
                </a:ext>
              </a:extLst>
            </p:cNvPr>
            <p:cNvSpPr txBox="1"/>
            <p:nvPr/>
          </p:nvSpPr>
          <p:spPr>
            <a:xfrm>
              <a:off x="310724" y="1316217"/>
              <a:ext cx="1618938" cy="800219"/>
            </a:xfrm>
            <a:prstGeom prst="rect">
              <a:avLst/>
            </a:prstGeom>
            <a:noFill/>
          </p:spPr>
          <p:txBody>
            <a:bodyPr wrap="square" rtlCol="0">
              <a:spAutoFit/>
            </a:bodyPr>
            <a:lstStyle/>
            <a:p>
              <a:r>
                <a:rPr lang="en-US" sz="7200" b="1">
                  <a:solidFill>
                    <a:srgbClr val="213664"/>
                  </a:solidFill>
                  <a:latin typeface="Aptos" panose="020B0004020202020204" pitchFamily="34" charset="0"/>
                </a:rPr>
                <a:t>01</a:t>
              </a:r>
            </a:p>
          </p:txBody>
        </p:sp>
        <p:sp>
          <p:nvSpPr>
            <p:cNvPr id="17" name="TextBox 16">
              <a:extLst>
                <a:ext uri="{FF2B5EF4-FFF2-40B4-BE49-F238E27FC236}">
                  <a16:creationId xmlns:a16="http://schemas.microsoft.com/office/drawing/2014/main" id="{B72E7D72-C6BB-1DB4-B6FF-7BC396069541}"/>
                </a:ext>
              </a:extLst>
            </p:cNvPr>
            <p:cNvSpPr txBox="1"/>
            <p:nvPr/>
          </p:nvSpPr>
          <p:spPr>
            <a:xfrm>
              <a:off x="395515" y="4470066"/>
              <a:ext cx="3073406" cy="1158180"/>
            </a:xfrm>
            <a:prstGeom prst="rect">
              <a:avLst/>
            </a:prstGeom>
            <a:noFill/>
          </p:spPr>
          <p:txBody>
            <a:bodyPr wrap="square">
              <a:spAutoFit/>
            </a:bodyPr>
            <a:lstStyle/>
            <a:p>
              <a:pPr>
                <a:lnSpc>
                  <a:spcPct val="115000"/>
                </a:lnSpc>
              </a:pPr>
              <a:r>
                <a:rPr lang="en-US" sz="3150">
                  <a:solidFill>
                    <a:srgbClr val="213664"/>
                  </a:solidFill>
                  <a:latin typeface="Aptos" panose="020B0004020202020204" pitchFamily="34" charset="0"/>
                  <a:ea typeface="Arial" panose="020B0604020202020204" pitchFamily="34" charset="0"/>
                </a:rPr>
                <a:t>All families have the </a:t>
              </a:r>
              <a:r>
                <a:rPr lang="en-US" sz="3150" b="1">
                  <a:solidFill>
                    <a:srgbClr val="213664"/>
                  </a:solidFill>
                  <a:latin typeface="Aptos" panose="020B0004020202020204" pitchFamily="34" charset="0"/>
                  <a:ea typeface="Arial" panose="020B0604020202020204" pitchFamily="34" charset="0"/>
                </a:rPr>
                <a:t>capacity to support </a:t>
              </a:r>
              <a:r>
                <a:rPr lang="en-US" sz="3150">
                  <a:solidFill>
                    <a:srgbClr val="213664"/>
                  </a:solidFill>
                  <a:latin typeface="Aptos" panose="020B0004020202020204" pitchFamily="34" charset="0"/>
                  <a:ea typeface="Arial" panose="020B0604020202020204" pitchFamily="34" charset="0"/>
                </a:rPr>
                <a:t>their children’s learning.</a:t>
              </a:r>
            </a:p>
          </p:txBody>
        </p:sp>
      </p:grpSp>
      <p:grpSp>
        <p:nvGrpSpPr>
          <p:cNvPr id="44" name="Group 43">
            <a:extLst>
              <a:ext uri="{FF2B5EF4-FFF2-40B4-BE49-F238E27FC236}">
                <a16:creationId xmlns:a16="http://schemas.microsoft.com/office/drawing/2014/main" id="{91B533E4-843B-E805-7087-72990476A659}"/>
              </a:ext>
              <a:ext uri="{C183D7F6-B498-43B3-948B-1728B52AA6E4}">
                <adec:decorative xmlns:adec="http://schemas.microsoft.com/office/drawing/2017/decorative" val="1"/>
              </a:ext>
            </a:extLst>
          </p:cNvPr>
          <p:cNvGrpSpPr/>
          <p:nvPr/>
        </p:nvGrpSpPr>
        <p:grpSpPr>
          <a:xfrm>
            <a:off x="5530030" y="1643602"/>
            <a:ext cx="3791267" cy="7134986"/>
            <a:chOff x="3040551" y="1298934"/>
            <a:chExt cx="2527511" cy="4756657"/>
          </a:xfrm>
        </p:grpSpPr>
        <p:sp>
          <p:nvSpPr>
            <p:cNvPr id="13" name="TextBox 12">
              <a:extLst>
                <a:ext uri="{FF2B5EF4-FFF2-40B4-BE49-F238E27FC236}">
                  <a16:creationId xmlns:a16="http://schemas.microsoft.com/office/drawing/2014/main" id="{F82F05B8-9E64-0C06-91F7-F2F7852DFC2D}"/>
                </a:ext>
              </a:extLst>
            </p:cNvPr>
            <p:cNvSpPr txBox="1"/>
            <p:nvPr/>
          </p:nvSpPr>
          <p:spPr>
            <a:xfrm>
              <a:off x="3040551" y="1298934"/>
              <a:ext cx="1618938" cy="800219"/>
            </a:xfrm>
            <a:prstGeom prst="rect">
              <a:avLst/>
            </a:prstGeom>
            <a:noFill/>
          </p:spPr>
          <p:txBody>
            <a:bodyPr wrap="square" rtlCol="0">
              <a:spAutoFit/>
            </a:bodyPr>
            <a:lstStyle/>
            <a:p>
              <a:r>
                <a:rPr lang="en-US" sz="7200" b="1">
                  <a:solidFill>
                    <a:srgbClr val="213664"/>
                  </a:solidFill>
                  <a:latin typeface="Aptos" panose="020B0004020202020204" pitchFamily="34" charset="0"/>
                </a:rPr>
                <a:t>02</a:t>
              </a:r>
            </a:p>
          </p:txBody>
        </p:sp>
        <p:sp>
          <p:nvSpPr>
            <p:cNvPr id="19" name="TextBox 18">
              <a:extLst>
                <a:ext uri="{FF2B5EF4-FFF2-40B4-BE49-F238E27FC236}">
                  <a16:creationId xmlns:a16="http://schemas.microsoft.com/office/drawing/2014/main" id="{BA23732E-9787-4FD0-BE98-390E9F1A8A0B}"/>
                </a:ext>
              </a:extLst>
            </p:cNvPr>
            <p:cNvSpPr txBox="1"/>
            <p:nvPr/>
          </p:nvSpPr>
          <p:spPr>
            <a:xfrm>
              <a:off x="3186630" y="4378209"/>
              <a:ext cx="2381432" cy="1677382"/>
            </a:xfrm>
            <a:prstGeom prst="rect">
              <a:avLst/>
            </a:prstGeom>
            <a:noFill/>
          </p:spPr>
          <p:txBody>
            <a:bodyPr wrap="square">
              <a:spAutoFit/>
            </a:bodyPr>
            <a:lstStyle/>
            <a:p>
              <a:r>
                <a:rPr lang="en-US" sz="3150">
                  <a:solidFill>
                    <a:srgbClr val="213664"/>
                  </a:solidFill>
                  <a:latin typeface="Aptos" panose="020B0004020202020204" pitchFamily="34" charset="0"/>
                  <a:ea typeface="Arial" panose="020B0604020202020204" pitchFamily="34" charset="0"/>
                </a:rPr>
                <a:t>All families have </a:t>
              </a:r>
              <a:r>
                <a:rPr lang="en-US" sz="3150" b="1">
                  <a:solidFill>
                    <a:srgbClr val="213664"/>
                  </a:solidFill>
                  <a:latin typeface="Aptos" panose="020B0004020202020204" pitchFamily="34" charset="0"/>
                  <a:ea typeface="Arial" panose="020B0604020202020204" pitchFamily="34" charset="0"/>
                </a:rPr>
                <a:t>hopes and dreams </a:t>
              </a:r>
              <a:r>
                <a:rPr lang="en-US" sz="3150">
                  <a:solidFill>
                    <a:srgbClr val="213664"/>
                  </a:solidFill>
                  <a:latin typeface="Aptos" panose="020B0004020202020204" pitchFamily="34" charset="0"/>
                  <a:ea typeface="Arial" panose="020B0604020202020204" pitchFamily="34" charset="0"/>
                </a:rPr>
                <a:t>for their children and want the best for them.</a:t>
              </a:r>
            </a:p>
          </p:txBody>
        </p:sp>
      </p:grpSp>
      <p:grpSp>
        <p:nvGrpSpPr>
          <p:cNvPr id="45" name="Group 44">
            <a:extLst>
              <a:ext uri="{FF2B5EF4-FFF2-40B4-BE49-F238E27FC236}">
                <a16:creationId xmlns:a16="http://schemas.microsoft.com/office/drawing/2014/main" id="{77AA12C9-459E-7987-01B8-867323ECAFF1}"/>
              </a:ext>
              <a:ext uri="{C183D7F6-B498-43B3-948B-1728B52AA6E4}">
                <adec:decorative xmlns:adec="http://schemas.microsoft.com/office/drawing/2017/decorative" val="1"/>
              </a:ext>
            </a:extLst>
          </p:cNvPr>
          <p:cNvGrpSpPr/>
          <p:nvPr/>
        </p:nvGrpSpPr>
        <p:grpSpPr>
          <a:xfrm>
            <a:off x="9697466" y="1724453"/>
            <a:ext cx="4181465" cy="6601608"/>
            <a:chOff x="6464977" y="1352835"/>
            <a:chExt cx="2787643" cy="4401072"/>
          </a:xfrm>
        </p:grpSpPr>
        <p:sp>
          <p:nvSpPr>
            <p:cNvPr id="14" name="TextBox 13">
              <a:extLst>
                <a:ext uri="{FF2B5EF4-FFF2-40B4-BE49-F238E27FC236}">
                  <a16:creationId xmlns:a16="http://schemas.microsoft.com/office/drawing/2014/main" id="{EED1FDC1-FF38-9124-D350-812C74641A5A}"/>
                </a:ext>
              </a:extLst>
            </p:cNvPr>
            <p:cNvSpPr txBox="1"/>
            <p:nvPr/>
          </p:nvSpPr>
          <p:spPr>
            <a:xfrm>
              <a:off x="6819948" y="1352835"/>
              <a:ext cx="1618938" cy="800219"/>
            </a:xfrm>
            <a:prstGeom prst="rect">
              <a:avLst/>
            </a:prstGeom>
            <a:noFill/>
          </p:spPr>
          <p:txBody>
            <a:bodyPr wrap="square" rtlCol="0">
              <a:spAutoFit/>
            </a:bodyPr>
            <a:lstStyle/>
            <a:p>
              <a:r>
                <a:rPr lang="en-US" sz="7200" b="1">
                  <a:solidFill>
                    <a:srgbClr val="213664"/>
                  </a:solidFill>
                  <a:latin typeface="Aptos" panose="020B0004020202020204" pitchFamily="34" charset="0"/>
                </a:rPr>
                <a:t>03</a:t>
              </a:r>
            </a:p>
          </p:txBody>
        </p:sp>
        <p:sp>
          <p:nvSpPr>
            <p:cNvPr id="21" name="TextBox 20">
              <a:extLst>
                <a:ext uri="{FF2B5EF4-FFF2-40B4-BE49-F238E27FC236}">
                  <a16:creationId xmlns:a16="http://schemas.microsoft.com/office/drawing/2014/main" id="{B71096E5-1A0C-BF5A-2353-A9407DC45BF4}"/>
                </a:ext>
              </a:extLst>
            </p:cNvPr>
            <p:cNvSpPr txBox="1"/>
            <p:nvPr/>
          </p:nvSpPr>
          <p:spPr>
            <a:xfrm>
              <a:off x="6464977" y="4399690"/>
              <a:ext cx="2787643" cy="1354217"/>
            </a:xfrm>
            <a:prstGeom prst="rect">
              <a:avLst/>
            </a:prstGeom>
            <a:noFill/>
          </p:spPr>
          <p:txBody>
            <a:bodyPr wrap="square">
              <a:spAutoFit/>
            </a:bodyPr>
            <a:lstStyle/>
            <a:p>
              <a:pPr>
                <a:tabLst>
                  <a:tab pos="1697832" algn="l"/>
                </a:tabLst>
              </a:pPr>
              <a:r>
                <a:rPr lang="en-US" sz="3150">
                  <a:solidFill>
                    <a:srgbClr val="213664"/>
                  </a:solidFill>
                  <a:latin typeface="Aptos" panose="020B0004020202020204" pitchFamily="34" charset="0"/>
                  <a:ea typeface="Arial" panose="020B0604020202020204" pitchFamily="34" charset="0"/>
                </a:rPr>
                <a:t>Families and school staff should be </a:t>
              </a:r>
              <a:r>
                <a:rPr lang="en-US" sz="3150" b="1">
                  <a:solidFill>
                    <a:srgbClr val="213664"/>
                  </a:solidFill>
                  <a:latin typeface="Aptos" panose="020B0004020202020204" pitchFamily="34" charset="0"/>
                  <a:ea typeface="Arial" panose="020B0604020202020204" pitchFamily="34" charset="0"/>
                </a:rPr>
                <a:t>equal partners.</a:t>
              </a:r>
            </a:p>
            <a:p>
              <a:pPr>
                <a:tabLst>
                  <a:tab pos="1697832" algn="l"/>
                </a:tabLst>
              </a:pPr>
              <a:endParaRPr lang="en-US" sz="3150">
                <a:solidFill>
                  <a:srgbClr val="213664"/>
                </a:solidFill>
                <a:latin typeface="Aptos" panose="020B0004020202020204" pitchFamily="34" charset="0"/>
                <a:ea typeface="Arial" panose="020B0604020202020204" pitchFamily="34" charset="0"/>
              </a:endParaRPr>
            </a:p>
          </p:txBody>
        </p:sp>
      </p:grpSp>
      <p:grpSp>
        <p:nvGrpSpPr>
          <p:cNvPr id="46" name="Group 45">
            <a:extLst>
              <a:ext uri="{FF2B5EF4-FFF2-40B4-BE49-F238E27FC236}">
                <a16:creationId xmlns:a16="http://schemas.microsoft.com/office/drawing/2014/main" id="{972D760A-C2B7-B3D4-32A2-5B0EA1323DB4}"/>
              </a:ext>
              <a:ext uri="{C183D7F6-B498-43B3-948B-1728B52AA6E4}">
                <adec:decorative xmlns:adec="http://schemas.microsoft.com/office/drawing/2017/decorative" val="1"/>
              </a:ext>
            </a:extLst>
          </p:cNvPr>
          <p:cNvGrpSpPr/>
          <p:nvPr/>
        </p:nvGrpSpPr>
        <p:grpSpPr>
          <a:xfrm>
            <a:off x="14017983" y="1634616"/>
            <a:ext cx="3951306" cy="8134874"/>
            <a:chOff x="9410712" y="1292943"/>
            <a:chExt cx="2634204" cy="5423249"/>
          </a:xfrm>
        </p:grpSpPr>
        <p:sp>
          <p:nvSpPr>
            <p:cNvPr id="15" name="TextBox 14">
              <a:extLst>
                <a:ext uri="{FF2B5EF4-FFF2-40B4-BE49-F238E27FC236}">
                  <a16:creationId xmlns:a16="http://schemas.microsoft.com/office/drawing/2014/main" id="{3EACDF25-CD84-A3DE-39F4-4F026C915556}"/>
                </a:ext>
              </a:extLst>
            </p:cNvPr>
            <p:cNvSpPr txBox="1"/>
            <p:nvPr/>
          </p:nvSpPr>
          <p:spPr>
            <a:xfrm>
              <a:off x="9410712" y="1292943"/>
              <a:ext cx="1618938" cy="800219"/>
            </a:xfrm>
            <a:prstGeom prst="rect">
              <a:avLst/>
            </a:prstGeom>
            <a:noFill/>
          </p:spPr>
          <p:txBody>
            <a:bodyPr wrap="square" rtlCol="0">
              <a:spAutoFit/>
            </a:bodyPr>
            <a:lstStyle/>
            <a:p>
              <a:r>
                <a:rPr lang="en-US" sz="7200" b="1">
                  <a:solidFill>
                    <a:srgbClr val="213664"/>
                  </a:solidFill>
                  <a:latin typeface="Aptos" panose="020B0004020202020204" pitchFamily="34" charset="0"/>
                </a:rPr>
                <a:t>04</a:t>
              </a:r>
            </a:p>
          </p:txBody>
        </p:sp>
        <p:sp>
          <p:nvSpPr>
            <p:cNvPr id="23" name="TextBox 22">
              <a:extLst>
                <a:ext uri="{FF2B5EF4-FFF2-40B4-BE49-F238E27FC236}">
                  <a16:creationId xmlns:a16="http://schemas.microsoft.com/office/drawing/2014/main" id="{2D0F4CBA-6DCF-7BB1-2885-AF526BA28236}"/>
                </a:ext>
              </a:extLst>
            </p:cNvPr>
            <p:cNvSpPr txBox="1"/>
            <p:nvPr/>
          </p:nvSpPr>
          <p:spPr>
            <a:xfrm>
              <a:off x="9568791" y="4392479"/>
              <a:ext cx="2476125" cy="2323713"/>
            </a:xfrm>
            <a:prstGeom prst="rect">
              <a:avLst/>
            </a:prstGeom>
            <a:noFill/>
          </p:spPr>
          <p:txBody>
            <a:bodyPr wrap="square">
              <a:spAutoFit/>
            </a:bodyPr>
            <a:lstStyle/>
            <a:p>
              <a:r>
                <a:rPr lang="en-US" sz="3150">
                  <a:solidFill>
                    <a:srgbClr val="213664"/>
                  </a:solidFill>
                  <a:latin typeface="Aptos" panose="020B0004020202020204" pitchFamily="34" charset="0"/>
                  <a:ea typeface="Arial" panose="020B0604020202020204" pitchFamily="34" charset="0"/>
                </a:rPr>
                <a:t>The </a:t>
              </a:r>
              <a:r>
                <a:rPr lang="en-US" sz="3150" b="1">
                  <a:solidFill>
                    <a:srgbClr val="213664"/>
                  </a:solidFill>
                  <a:latin typeface="Aptos" panose="020B0004020202020204" pitchFamily="34" charset="0"/>
                  <a:ea typeface="Arial" panose="020B0604020202020204" pitchFamily="34" charset="0"/>
                </a:rPr>
                <a:t>responsibility of building partnerships </a:t>
              </a:r>
              <a:r>
                <a:rPr lang="en-US" sz="3150">
                  <a:solidFill>
                    <a:srgbClr val="213664"/>
                  </a:solidFill>
                  <a:latin typeface="Aptos" panose="020B0004020202020204" pitchFamily="34" charset="0"/>
                  <a:ea typeface="Arial" panose="020B0604020202020204" pitchFamily="34" charset="0"/>
                </a:rPr>
                <a:t>rests primarily with school staff, especially school leaders.</a:t>
              </a:r>
            </a:p>
          </p:txBody>
        </p:sp>
      </p:grpSp>
      <p:sp>
        <p:nvSpPr>
          <p:cNvPr id="28" name="Title 27">
            <a:extLst>
              <a:ext uri="{FF2B5EF4-FFF2-40B4-BE49-F238E27FC236}">
                <a16:creationId xmlns:a16="http://schemas.microsoft.com/office/drawing/2014/main" id="{0AC5DC0A-63B4-9F96-4B5D-8CB756362E25}"/>
              </a:ext>
            </a:extLst>
          </p:cNvPr>
          <p:cNvSpPr txBox="1">
            <a:spLocks noGrp="1"/>
          </p:cNvSpPr>
          <p:nvPr>
            <p:ph type="title" idx="4294967295"/>
          </p:nvPr>
        </p:nvSpPr>
        <p:spPr>
          <a:xfrm>
            <a:off x="2759907" y="161160"/>
            <a:ext cx="8081319" cy="572336"/>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l" defTabSz="1371600">
              <a:lnSpc>
                <a:spcPct val="115000"/>
              </a:lnSpc>
              <a:spcBef>
                <a:spcPts val="0"/>
              </a:spcBef>
              <a:defRPr/>
            </a:pPr>
            <a:r>
              <a:rPr lang="en-US" sz="2700" b="1" spc="450">
                <a:solidFill>
                  <a:srgbClr val="800E23"/>
                </a:solidFill>
                <a:latin typeface="Century Gothic" panose="020B0502020202020204" pitchFamily="34" charset="0"/>
                <a:ea typeface="Arial" panose="020B0604020202020204" pitchFamily="34" charset="0"/>
                <a:cs typeface="+mn-cs"/>
              </a:rPr>
              <a:t>CORE BELIEFS</a:t>
            </a:r>
          </a:p>
        </p:txBody>
      </p:sp>
      <p:sp>
        <p:nvSpPr>
          <p:cNvPr id="38" name="Rectangle 37">
            <a:extLst>
              <a:ext uri="{FF2B5EF4-FFF2-40B4-BE49-F238E27FC236}">
                <a16:creationId xmlns:a16="http://schemas.microsoft.com/office/drawing/2014/main" id="{68F1EF4A-7DC3-2C63-9D46-3E68C1BF6C16}"/>
              </a:ext>
              <a:ext uri="{C183D7F6-B498-43B3-948B-1728B52AA6E4}">
                <adec:decorative xmlns:adec="http://schemas.microsoft.com/office/drawing/2017/decorative" val="1"/>
              </a:ext>
            </a:extLst>
          </p:cNvPr>
          <p:cNvSpPr/>
          <p:nvPr/>
        </p:nvSpPr>
        <p:spPr>
          <a:xfrm>
            <a:off x="790448" y="378136"/>
            <a:ext cx="1862810" cy="145409"/>
          </a:xfrm>
          <a:prstGeom prst="rect">
            <a:avLst/>
          </a:prstGeom>
          <a:solidFill>
            <a:srgbClr val="800E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7" name="Oval 46">
            <a:extLst>
              <a:ext uri="{FF2B5EF4-FFF2-40B4-BE49-F238E27FC236}">
                <a16:creationId xmlns:a16="http://schemas.microsoft.com/office/drawing/2014/main" id="{99AFF85D-7A04-0B25-BF05-F0AAC73A1629}"/>
              </a:ext>
              <a:ext uri="{C183D7F6-B498-43B3-948B-1728B52AA6E4}">
                <adec:decorative xmlns:adec="http://schemas.microsoft.com/office/drawing/2017/decorative" val="1"/>
              </a:ext>
            </a:extLst>
          </p:cNvPr>
          <p:cNvSpPr/>
          <p:nvPr/>
        </p:nvSpPr>
        <p:spPr>
          <a:xfrm>
            <a:off x="310461" y="1543049"/>
            <a:ext cx="1550541" cy="1469972"/>
          </a:xfrm>
          <a:prstGeom prst="ellipse">
            <a:avLst/>
          </a:prstGeom>
          <a:solidFill>
            <a:srgbClr val="225F62">
              <a:alpha val="745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8" name="Oval 47">
            <a:extLst>
              <a:ext uri="{FF2B5EF4-FFF2-40B4-BE49-F238E27FC236}">
                <a16:creationId xmlns:a16="http://schemas.microsoft.com/office/drawing/2014/main" id="{3B16EDAC-92E0-5726-073C-12309CE093BF}"/>
              </a:ext>
              <a:ext uri="{C183D7F6-B498-43B3-948B-1728B52AA6E4}">
                <adec:decorative xmlns:adec="http://schemas.microsoft.com/office/drawing/2017/decorative" val="1"/>
              </a:ext>
            </a:extLst>
          </p:cNvPr>
          <p:cNvSpPr/>
          <p:nvPr/>
        </p:nvSpPr>
        <p:spPr>
          <a:xfrm>
            <a:off x="5435802" y="1522880"/>
            <a:ext cx="1550541" cy="1469972"/>
          </a:xfrm>
          <a:prstGeom prst="ellipse">
            <a:avLst/>
          </a:prstGeom>
          <a:solidFill>
            <a:srgbClr val="225F62">
              <a:alpha val="745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9" name="Oval 48">
            <a:extLst>
              <a:ext uri="{FF2B5EF4-FFF2-40B4-BE49-F238E27FC236}">
                <a16:creationId xmlns:a16="http://schemas.microsoft.com/office/drawing/2014/main" id="{FC87BAAD-6DC4-0603-8E2D-AD8436A01A2F}"/>
              </a:ext>
              <a:ext uri="{C183D7F6-B498-43B3-948B-1728B52AA6E4}">
                <adec:decorative xmlns:adec="http://schemas.microsoft.com/office/drawing/2017/decorative" val="1"/>
              </a:ext>
            </a:extLst>
          </p:cNvPr>
          <p:cNvSpPr/>
          <p:nvPr/>
        </p:nvSpPr>
        <p:spPr>
          <a:xfrm>
            <a:off x="10106846" y="1608017"/>
            <a:ext cx="1550541" cy="1469972"/>
          </a:xfrm>
          <a:prstGeom prst="ellipse">
            <a:avLst/>
          </a:prstGeom>
          <a:solidFill>
            <a:srgbClr val="225F62">
              <a:alpha val="745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TextBox 2">
            <a:extLst>
              <a:ext uri="{FF2B5EF4-FFF2-40B4-BE49-F238E27FC236}">
                <a16:creationId xmlns:a16="http://schemas.microsoft.com/office/drawing/2014/main" id="{1C2326C7-7EE4-94A4-E542-FE54E41BB343}"/>
              </a:ext>
            </a:extLst>
          </p:cNvPr>
          <p:cNvSpPr txBox="1"/>
          <p:nvPr/>
        </p:nvSpPr>
        <p:spPr>
          <a:xfrm>
            <a:off x="251760" y="9603814"/>
            <a:ext cx="12406569" cy="334707"/>
          </a:xfrm>
          <a:prstGeom prst="rect">
            <a:avLst/>
          </a:prstGeom>
          <a:noFill/>
        </p:spPr>
        <p:txBody>
          <a:bodyPr wrap="square">
            <a:spAutoFit/>
          </a:bodyPr>
          <a:lstStyle/>
          <a:p>
            <a:r>
              <a:rPr lang="en-US" sz="1575">
                <a:solidFill>
                  <a:srgbClr val="000000"/>
                </a:solidFill>
                <a:latin typeface="Aptos" panose="020B0004020202020204" pitchFamily="34" charset="0"/>
              </a:rPr>
              <a:t>Henderson, A. T. (1986). </a:t>
            </a:r>
            <a:r>
              <a:rPr lang="en-US" sz="1575" i="1">
                <a:solidFill>
                  <a:srgbClr val="000000"/>
                </a:solidFill>
                <a:latin typeface="Aptos" panose="020B0004020202020204" pitchFamily="34" charset="0"/>
              </a:rPr>
              <a:t>Beyond the bake sale: An educator's guide to working with parents</a:t>
            </a:r>
            <a:r>
              <a:rPr lang="en-US" sz="1575">
                <a:solidFill>
                  <a:srgbClr val="000000"/>
                </a:solidFill>
                <a:latin typeface="Aptos" panose="020B0004020202020204" pitchFamily="34" charset="0"/>
              </a:rPr>
              <a:t>. National Committee for Citizens in Education.</a:t>
            </a:r>
            <a:endParaRPr lang="en-US" sz="1575">
              <a:latin typeface="Aptos" panose="020B0004020202020204" pitchFamily="34" charset="0"/>
            </a:endParaRPr>
          </a:p>
        </p:txBody>
      </p:sp>
      <p:pic>
        <p:nvPicPr>
          <p:cNvPr id="9" name="Picture 8">
            <a:extLst>
              <a:ext uri="{FF2B5EF4-FFF2-40B4-BE49-F238E27FC236}">
                <a16:creationId xmlns:a16="http://schemas.microsoft.com/office/drawing/2014/main" id="{034AE5A5-A0E2-32F4-8517-7C72C43D1E1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980540" y="3118577"/>
            <a:ext cx="3988749" cy="2951463"/>
          </a:xfrm>
          <a:prstGeom prst="rect">
            <a:avLst/>
          </a:prstGeom>
        </p:spPr>
      </p:pic>
      <p:pic>
        <p:nvPicPr>
          <p:cNvPr id="11" name="Picture 10">
            <a:extLst>
              <a:ext uri="{FF2B5EF4-FFF2-40B4-BE49-F238E27FC236}">
                <a16:creationId xmlns:a16="http://schemas.microsoft.com/office/drawing/2014/main" id="{E31609C4-3B28-9CC9-17DD-B4284A14397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566656" y="3099039"/>
            <a:ext cx="4181465" cy="2990538"/>
          </a:xfrm>
          <a:prstGeom prst="rect">
            <a:avLst/>
          </a:prstGeom>
        </p:spPr>
      </p:pic>
      <p:pic>
        <p:nvPicPr>
          <p:cNvPr id="18" name="Picture 17">
            <a:extLst>
              <a:ext uri="{FF2B5EF4-FFF2-40B4-BE49-F238E27FC236}">
                <a16:creationId xmlns:a16="http://schemas.microsoft.com/office/drawing/2014/main" id="{D240713A-5BAC-B365-4BED-9DC1C15B94B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r="-1213"/>
          <a:stretch>
            <a:fillRect/>
          </a:stretch>
        </p:blipFill>
        <p:spPr>
          <a:xfrm>
            <a:off x="5435803" y="3105892"/>
            <a:ext cx="3982040" cy="2951465"/>
          </a:xfrm>
          <a:prstGeom prst="rect">
            <a:avLst/>
          </a:prstGeom>
        </p:spPr>
      </p:pic>
      <p:pic>
        <p:nvPicPr>
          <p:cNvPr id="22" name="Picture 21">
            <a:extLst>
              <a:ext uri="{FF2B5EF4-FFF2-40B4-BE49-F238E27FC236}">
                <a16:creationId xmlns:a16="http://schemas.microsoft.com/office/drawing/2014/main" id="{1F69494B-31F1-C36B-5648-CDADC98B8067}"/>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4425" y="3155424"/>
            <a:ext cx="4768958" cy="2877768"/>
          </a:xfrm>
          <a:prstGeom prst="rect">
            <a:avLst/>
          </a:prstGeom>
        </p:spPr>
      </p:pic>
    </p:spTree>
    <p:extLst>
      <p:ext uri="{BB962C8B-B14F-4D97-AF65-F5344CB8AC3E}">
        <p14:creationId xmlns:p14="http://schemas.microsoft.com/office/powerpoint/2010/main" val="1928009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1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10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dissolve">
                                      <p:cBhvr>
                                        <p:cTn id="17" dur="10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CC97-6369-0489-508E-62D407FA9A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35FC3E-0204-B69D-3CCE-4E36A0BF27F0}"/>
              </a:ext>
              <a:ext uri="{C183D7F6-B498-43B3-948B-1728B52AA6E4}">
                <adec:decorative xmlns:adec="http://schemas.microsoft.com/office/drawing/2017/decorative" val="1"/>
              </a:ext>
            </a:extLst>
          </p:cNvPr>
          <p:cNvSpPr/>
          <p:nvPr/>
        </p:nvSpPr>
        <p:spPr>
          <a:xfrm>
            <a:off x="0" y="4360"/>
            <a:ext cx="18288000" cy="10379459"/>
          </a:xfrm>
          <a:prstGeom prst="rect">
            <a:avLst/>
          </a:prstGeom>
          <a:solidFill>
            <a:srgbClr val="1626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Title 7">
            <a:extLst>
              <a:ext uri="{FF2B5EF4-FFF2-40B4-BE49-F238E27FC236}">
                <a16:creationId xmlns:a16="http://schemas.microsoft.com/office/drawing/2014/main" id="{050543DD-4E6F-4D0D-9B2A-B65030C3826F}"/>
              </a:ext>
            </a:extLst>
          </p:cNvPr>
          <p:cNvSpPr txBox="1">
            <a:spLocks/>
          </p:cNvSpPr>
          <p:nvPr/>
        </p:nvSpPr>
        <p:spPr>
          <a:xfrm>
            <a:off x="2876108" y="1679983"/>
            <a:ext cx="13024883" cy="5493812"/>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spcBef>
                <a:spcPts val="0"/>
              </a:spcBef>
              <a:defRPr/>
            </a:pPr>
            <a:r>
              <a:rPr lang="en-US" sz="4200" b="0">
                <a:solidFill>
                  <a:schemeClr val="bg1"/>
                </a:solidFill>
                <a:latin typeface="+mn-lt"/>
                <a:ea typeface="+mn-ea"/>
                <a:cs typeface="+mn-cs"/>
              </a:rPr>
              <a:t>Many studies show that just about </a:t>
            </a:r>
            <a:r>
              <a:rPr lang="en-US" sz="4200">
                <a:solidFill>
                  <a:schemeClr val="bg1"/>
                </a:solidFill>
                <a:latin typeface="+mn-lt"/>
                <a:ea typeface="+mn-ea"/>
                <a:cs typeface="+mn-cs"/>
              </a:rPr>
              <a:t>ALL</a:t>
            </a:r>
            <a:r>
              <a:rPr lang="en-US" sz="4200" b="0">
                <a:solidFill>
                  <a:schemeClr val="bg1"/>
                </a:solidFill>
                <a:latin typeface="+mn-lt"/>
                <a:ea typeface="+mn-ea"/>
                <a:cs typeface="+mn-cs"/>
              </a:rPr>
              <a:t> parents want to and can be involved in their children’s education, </a:t>
            </a:r>
          </a:p>
          <a:p>
            <a:pPr algn="ctr">
              <a:spcBef>
                <a:spcPts val="0"/>
              </a:spcBef>
              <a:defRPr/>
            </a:pPr>
            <a:r>
              <a:rPr lang="en-US" sz="6600">
                <a:solidFill>
                  <a:schemeClr val="bg1"/>
                </a:solidFill>
                <a:latin typeface="+mn-lt"/>
                <a:ea typeface="+mn-ea"/>
                <a:cs typeface="+mn-cs"/>
              </a:rPr>
              <a:t>regardless of income, race, ethnicity, education, language spoken at home, and other background variables.”</a:t>
            </a:r>
            <a:endParaRPr lang="en-US" sz="2700" b="0">
              <a:solidFill>
                <a:schemeClr val="bg1"/>
              </a:solidFill>
              <a:latin typeface="+mn-lt"/>
              <a:ea typeface="+mn-ea"/>
              <a:cs typeface="+mn-cs"/>
            </a:endParaRPr>
          </a:p>
        </p:txBody>
      </p:sp>
      <p:cxnSp>
        <p:nvCxnSpPr>
          <p:cNvPr id="7" name="Straight Connector 6">
            <a:extLst>
              <a:ext uri="{FF2B5EF4-FFF2-40B4-BE49-F238E27FC236}">
                <a16:creationId xmlns:a16="http://schemas.microsoft.com/office/drawing/2014/main" id="{3AD25FDB-2572-3884-86B1-888D2CE5297C}"/>
              </a:ext>
              <a:ext uri="{C183D7F6-B498-43B3-948B-1728B52AA6E4}">
                <adec:decorative xmlns:adec="http://schemas.microsoft.com/office/drawing/2017/decorative" val="1"/>
              </a:ext>
            </a:extLst>
          </p:cNvPr>
          <p:cNvCxnSpPr>
            <a:cxnSpLocks/>
          </p:cNvCxnSpPr>
          <p:nvPr/>
        </p:nvCxnSpPr>
        <p:spPr>
          <a:xfrm>
            <a:off x="3859796" y="7576536"/>
            <a:ext cx="2338466"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2FD49FB-D585-4455-42CE-56F8765A50BE}"/>
              </a:ext>
            </a:extLst>
          </p:cNvPr>
          <p:cNvSpPr txBox="1"/>
          <p:nvPr/>
        </p:nvSpPr>
        <p:spPr>
          <a:xfrm>
            <a:off x="3643134" y="7692639"/>
            <a:ext cx="10371669" cy="1477328"/>
          </a:xfrm>
          <a:prstGeom prst="rect">
            <a:avLst/>
          </a:prstGeom>
          <a:noFill/>
        </p:spPr>
        <p:txBody>
          <a:bodyPr wrap="square" rtlCol="0">
            <a:spAutoFit/>
          </a:bodyPr>
          <a:lstStyle/>
          <a:p>
            <a:r>
              <a:rPr lang="en-US" sz="3000" b="1">
                <a:solidFill>
                  <a:schemeClr val="bg1">
                    <a:lumMod val="85000"/>
                  </a:schemeClr>
                </a:solidFill>
              </a:rPr>
              <a:t>Dr. Joyce Epstein</a:t>
            </a:r>
          </a:p>
          <a:p>
            <a:r>
              <a:rPr lang="en-US" sz="3000">
                <a:solidFill>
                  <a:schemeClr val="bg1">
                    <a:lumMod val="85000"/>
                  </a:schemeClr>
                </a:solidFill>
              </a:rPr>
              <a:t>Director, National Network of Partnership Schools</a:t>
            </a:r>
          </a:p>
          <a:p>
            <a:endParaRPr lang="en-US" sz="3000">
              <a:solidFill>
                <a:schemeClr val="bg1">
                  <a:lumMod val="85000"/>
                </a:schemeClr>
              </a:solidFill>
            </a:endParaRPr>
          </a:p>
        </p:txBody>
      </p:sp>
      <p:pic>
        <p:nvPicPr>
          <p:cNvPr id="9" name="Graphic 8" descr="Open quotation mark with solid fill">
            <a:extLst>
              <a:ext uri="{FF2B5EF4-FFF2-40B4-BE49-F238E27FC236}">
                <a16:creationId xmlns:a16="http://schemas.microsoft.com/office/drawing/2014/main" id="{05527D05-0897-3EDE-9C2B-C5FDF23E4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01210" y="879480"/>
            <a:ext cx="1371600" cy="1371600"/>
          </a:xfrm>
          <a:prstGeom prst="rect">
            <a:avLst/>
          </a:prstGeom>
        </p:spPr>
      </p:pic>
    </p:spTree>
    <p:extLst>
      <p:ext uri="{BB962C8B-B14F-4D97-AF65-F5344CB8AC3E}">
        <p14:creationId xmlns:p14="http://schemas.microsoft.com/office/powerpoint/2010/main" val="4090928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B894080-D56D-E460-49EA-8526C8EA720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18334" y="3283125"/>
            <a:ext cx="3371595" cy="6897144"/>
          </a:xfrm>
          <a:prstGeom prst="rect">
            <a:avLst/>
          </a:prstGeom>
        </p:spPr>
      </p:pic>
      <p:pic>
        <p:nvPicPr>
          <p:cNvPr id="3" name="Picture 2">
            <a:extLst>
              <a:ext uri="{FF2B5EF4-FFF2-40B4-BE49-F238E27FC236}">
                <a16:creationId xmlns:a16="http://schemas.microsoft.com/office/drawing/2014/main" id="{42AE7AB5-8B2D-C8E1-2B7C-D660A34889D9}"/>
              </a:ext>
            </a:extLst>
          </p:cNvPr>
          <p:cNvPicPr>
            <a:picLocks noChangeAspect="1"/>
          </p:cNvPicPr>
          <p:nvPr/>
        </p:nvPicPr>
        <p:blipFill>
          <a:blip r:embed="rId4"/>
          <a:stretch>
            <a:fillRect/>
          </a:stretch>
        </p:blipFill>
        <p:spPr>
          <a:xfrm>
            <a:off x="-34707" y="0"/>
            <a:ext cx="18357414" cy="3102966"/>
          </a:xfrm>
          <a:prstGeom prst="rect">
            <a:avLst/>
          </a:prstGeom>
        </p:spPr>
      </p:pic>
      <p:sp>
        <p:nvSpPr>
          <p:cNvPr id="5" name="TextBox 4">
            <a:extLst>
              <a:ext uri="{FF2B5EF4-FFF2-40B4-BE49-F238E27FC236}">
                <a16:creationId xmlns:a16="http://schemas.microsoft.com/office/drawing/2014/main" id="{A2459D16-0CE7-75E5-F806-8D193380BD70}"/>
              </a:ext>
            </a:extLst>
          </p:cNvPr>
          <p:cNvSpPr txBox="1"/>
          <p:nvPr/>
        </p:nvSpPr>
        <p:spPr>
          <a:xfrm>
            <a:off x="477814" y="3723580"/>
            <a:ext cx="7948532" cy="2585323"/>
          </a:xfrm>
          <a:prstGeom prst="rect">
            <a:avLst/>
          </a:prstGeom>
          <a:noFill/>
        </p:spPr>
        <p:txBody>
          <a:bodyPr wrap="square">
            <a:spAutoFit/>
          </a:bodyPr>
          <a:lstStyle/>
          <a:p>
            <a:pPr lvl="0">
              <a:defRPr/>
            </a:pPr>
            <a:r>
              <a:rPr lang="en-US" sz="8100" b="1">
                <a:solidFill>
                  <a:srgbClr val="800E23"/>
                </a:solidFill>
              </a:rPr>
              <a:t>Educator Resources</a:t>
            </a:r>
            <a:endParaRPr lang="en-US" sz="8100">
              <a:solidFill>
                <a:srgbClr val="800E23"/>
              </a:solidFill>
            </a:endParaRPr>
          </a:p>
        </p:txBody>
      </p:sp>
      <p:sp>
        <p:nvSpPr>
          <p:cNvPr id="7" name="TextBox 6">
            <a:extLst>
              <a:ext uri="{FF2B5EF4-FFF2-40B4-BE49-F238E27FC236}">
                <a16:creationId xmlns:a16="http://schemas.microsoft.com/office/drawing/2014/main" id="{DA86423F-6026-8768-E36B-E340EE862E82}"/>
              </a:ext>
            </a:extLst>
          </p:cNvPr>
          <p:cNvSpPr txBox="1"/>
          <p:nvPr/>
        </p:nvSpPr>
        <p:spPr>
          <a:xfrm>
            <a:off x="10684367" y="3661148"/>
            <a:ext cx="9960965" cy="1754326"/>
          </a:xfrm>
          <a:prstGeom prst="rect">
            <a:avLst/>
          </a:prstGeom>
          <a:noFill/>
        </p:spPr>
        <p:txBody>
          <a:bodyPr wrap="square" rtlCol="0">
            <a:spAutoFit/>
          </a:bodyPr>
          <a:lstStyle/>
          <a:p>
            <a:r>
              <a:rPr lang="en-US" sz="3600" b="1">
                <a:solidFill>
                  <a:srgbClr val="213664"/>
                </a:solidFill>
                <a:latin typeface="Aptos" panose="020B0004020202020204" pitchFamily="34" charset="0"/>
              </a:rPr>
              <a:t>Professional Learning</a:t>
            </a:r>
          </a:p>
          <a:p>
            <a:endParaRPr lang="en-US" sz="3600" b="1">
              <a:solidFill>
                <a:srgbClr val="213664"/>
              </a:solidFill>
              <a:latin typeface="Aptos" panose="020B0004020202020204" pitchFamily="34" charset="0"/>
            </a:endParaRPr>
          </a:p>
          <a:p>
            <a:endParaRPr lang="en-US" sz="3600" b="1">
              <a:solidFill>
                <a:srgbClr val="213664"/>
              </a:solidFill>
              <a:latin typeface="Aptos" panose="020B0004020202020204" pitchFamily="34" charset="0"/>
            </a:endParaRPr>
          </a:p>
        </p:txBody>
      </p:sp>
      <p:sp>
        <p:nvSpPr>
          <p:cNvPr id="8" name="TextBox 7">
            <a:extLst>
              <a:ext uri="{FF2B5EF4-FFF2-40B4-BE49-F238E27FC236}">
                <a16:creationId xmlns:a16="http://schemas.microsoft.com/office/drawing/2014/main" id="{3BC77FEC-7A57-8512-ECDF-BB8E1BDF4156}"/>
              </a:ext>
            </a:extLst>
          </p:cNvPr>
          <p:cNvSpPr txBox="1"/>
          <p:nvPr/>
        </p:nvSpPr>
        <p:spPr>
          <a:xfrm>
            <a:off x="589296" y="6461949"/>
            <a:ext cx="6071016" cy="2308324"/>
          </a:xfrm>
          <a:prstGeom prst="rect">
            <a:avLst/>
          </a:prstGeom>
          <a:noFill/>
        </p:spPr>
        <p:txBody>
          <a:bodyPr wrap="square" rtlCol="0">
            <a:spAutoFit/>
          </a:bodyPr>
          <a:lstStyle/>
          <a:p>
            <a:r>
              <a:rPr lang="en-US" sz="3600">
                <a:solidFill>
                  <a:srgbClr val="800E23"/>
                </a:solidFill>
              </a:rPr>
              <a:t>Tools and professional learning to strengthen your skills and deepen your knowledge of family engagement</a:t>
            </a:r>
          </a:p>
        </p:txBody>
      </p:sp>
      <p:sp>
        <p:nvSpPr>
          <p:cNvPr id="22" name="TextBox 21">
            <a:extLst>
              <a:ext uri="{FF2B5EF4-FFF2-40B4-BE49-F238E27FC236}">
                <a16:creationId xmlns:a16="http://schemas.microsoft.com/office/drawing/2014/main" id="{53BA7C65-23C9-F11B-056A-FF32CE503E55}"/>
              </a:ext>
            </a:extLst>
          </p:cNvPr>
          <p:cNvSpPr txBox="1"/>
          <p:nvPr/>
        </p:nvSpPr>
        <p:spPr>
          <a:xfrm>
            <a:off x="10721111" y="5090393"/>
            <a:ext cx="10770432" cy="646331"/>
          </a:xfrm>
          <a:prstGeom prst="rect">
            <a:avLst/>
          </a:prstGeom>
          <a:noFill/>
        </p:spPr>
        <p:txBody>
          <a:bodyPr wrap="square">
            <a:spAutoFit/>
          </a:bodyPr>
          <a:lstStyle/>
          <a:p>
            <a:r>
              <a:rPr lang="en-US" sz="3600" b="1">
                <a:solidFill>
                  <a:srgbClr val="213664"/>
                </a:solidFill>
                <a:latin typeface="Aptos" panose="020B0004020202020204" pitchFamily="34" charset="0"/>
              </a:rPr>
              <a:t>Annual Summit</a:t>
            </a:r>
          </a:p>
        </p:txBody>
      </p:sp>
      <p:sp>
        <p:nvSpPr>
          <p:cNvPr id="24" name="TextBox 23">
            <a:extLst>
              <a:ext uri="{FF2B5EF4-FFF2-40B4-BE49-F238E27FC236}">
                <a16:creationId xmlns:a16="http://schemas.microsoft.com/office/drawing/2014/main" id="{9C36A8E6-5114-5D66-2595-DED6397E323B}"/>
              </a:ext>
            </a:extLst>
          </p:cNvPr>
          <p:cNvSpPr txBox="1"/>
          <p:nvPr/>
        </p:nvSpPr>
        <p:spPr>
          <a:xfrm>
            <a:off x="10721111" y="6383871"/>
            <a:ext cx="10770432" cy="1754326"/>
          </a:xfrm>
          <a:prstGeom prst="rect">
            <a:avLst/>
          </a:prstGeom>
          <a:noFill/>
        </p:spPr>
        <p:txBody>
          <a:bodyPr wrap="square">
            <a:spAutoFit/>
          </a:bodyPr>
          <a:lstStyle/>
          <a:p>
            <a:r>
              <a:rPr lang="en-US" sz="3600" b="1">
                <a:solidFill>
                  <a:srgbClr val="213664"/>
                </a:solidFill>
                <a:latin typeface="Aptos" panose="020B0004020202020204" pitchFamily="34" charset="0"/>
              </a:rPr>
              <a:t>Multi-Tiered Family Engagement </a:t>
            </a:r>
          </a:p>
          <a:p>
            <a:endParaRPr lang="en-US" sz="3600" b="1">
              <a:solidFill>
                <a:srgbClr val="213664"/>
              </a:solidFill>
              <a:latin typeface="Aptos" panose="020B0004020202020204" pitchFamily="34" charset="0"/>
            </a:endParaRPr>
          </a:p>
          <a:p>
            <a:endParaRPr lang="en-US" sz="3600" b="1">
              <a:solidFill>
                <a:srgbClr val="213664"/>
              </a:solidFill>
              <a:latin typeface="Aptos" panose="020B0004020202020204" pitchFamily="34" charset="0"/>
            </a:endParaRPr>
          </a:p>
        </p:txBody>
      </p:sp>
      <p:sp>
        <p:nvSpPr>
          <p:cNvPr id="26" name="TextBox 25">
            <a:extLst>
              <a:ext uri="{FF2B5EF4-FFF2-40B4-BE49-F238E27FC236}">
                <a16:creationId xmlns:a16="http://schemas.microsoft.com/office/drawing/2014/main" id="{D0DBDF70-6E25-9D23-E322-95534E836EB5}"/>
              </a:ext>
            </a:extLst>
          </p:cNvPr>
          <p:cNvSpPr txBox="1"/>
          <p:nvPr/>
        </p:nvSpPr>
        <p:spPr>
          <a:xfrm>
            <a:off x="10850559" y="7792910"/>
            <a:ext cx="10972800" cy="1200329"/>
          </a:xfrm>
          <a:prstGeom prst="rect">
            <a:avLst/>
          </a:prstGeom>
          <a:noFill/>
        </p:spPr>
        <p:txBody>
          <a:bodyPr wrap="square">
            <a:spAutoFit/>
          </a:bodyPr>
          <a:lstStyle/>
          <a:p>
            <a:r>
              <a:rPr lang="en-US" sz="3600" b="1">
                <a:solidFill>
                  <a:srgbClr val="213664"/>
                </a:solidFill>
                <a:latin typeface="Aptos" panose="020B0004020202020204" pitchFamily="34" charset="0"/>
              </a:rPr>
              <a:t>News and Guidance</a:t>
            </a:r>
          </a:p>
          <a:p>
            <a:endParaRPr lang="en-US" sz="3600" b="1">
              <a:solidFill>
                <a:srgbClr val="213664"/>
              </a:solidFill>
              <a:latin typeface="Aptos" panose="020B0004020202020204" pitchFamily="34" charset="0"/>
            </a:endParaRPr>
          </a:p>
        </p:txBody>
      </p:sp>
      <p:sp>
        <p:nvSpPr>
          <p:cNvPr id="28" name="TextBox 27">
            <a:extLst>
              <a:ext uri="{FF2B5EF4-FFF2-40B4-BE49-F238E27FC236}">
                <a16:creationId xmlns:a16="http://schemas.microsoft.com/office/drawing/2014/main" id="{770B617B-0AC9-C873-1965-B534CBB917B3}"/>
              </a:ext>
            </a:extLst>
          </p:cNvPr>
          <p:cNvSpPr txBox="1"/>
          <p:nvPr/>
        </p:nvSpPr>
        <p:spPr>
          <a:xfrm>
            <a:off x="10981230" y="9024188"/>
            <a:ext cx="11029011" cy="646331"/>
          </a:xfrm>
          <a:prstGeom prst="rect">
            <a:avLst/>
          </a:prstGeom>
          <a:noFill/>
        </p:spPr>
        <p:txBody>
          <a:bodyPr wrap="square">
            <a:spAutoFit/>
          </a:bodyPr>
          <a:lstStyle/>
          <a:p>
            <a:r>
              <a:rPr lang="en-US" sz="3600" b="1">
                <a:solidFill>
                  <a:srgbClr val="213664"/>
                </a:solidFill>
                <a:latin typeface="Aptos" panose="020B0004020202020204" pitchFamily="34" charset="0"/>
              </a:rPr>
              <a:t>… and more!</a:t>
            </a:r>
          </a:p>
        </p:txBody>
      </p:sp>
      <p:pic>
        <p:nvPicPr>
          <p:cNvPr id="2" name="Picture 1" descr="A qr code with black squares&#10;&#10;Description automatically generated">
            <a:extLst>
              <a:ext uri="{FF2B5EF4-FFF2-40B4-BE49-F238E27FC236}">
                <a16:creationId xmlns:a16="http://schemas.microsoft.com/office/drawing/2014/main" id="{A2DA0A26-EF4D-213F-CA24-3BDFEB40C6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739518" y="523112"/>
            <a:ext cx="2461398" cy="2461398"/>
          </a:xfrm>
          <a:prstGeom prst="rect">
            <a:avLst/>
          </a:prstGeom>
          <a:ln w="19050">
            <a:noFill/>
          </a:ln>
        </p:spPr>
      </p:pic>
    </p:spTree>
    <p:extLst>
      <p:ext uri="{BB962C8B-B14F-4D97-AF65-F5344CB8AC3E}">
        <p14:creationId xmlns:p14="http://schemas.microsoft.com/office/powerpoint/2010/main" val="3479659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4AAFD2-DD41-494E-5A24-472A44703C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03141" y="0"/>
            <a:ext cx="11658600" cy="6236223"/>
          </a:xfrm>
          <a:prstGeom prst="rect">
            <a:avLst/>
          </a:prstGeom>
        </p:spPr>
      </p:pic>
      <p:pic>
        <p:nvPicPr>
          <p:cNvPr id="5" name="Picture 4">
            <a:extLst>
              <a:ext uri="{FF2B5EF4-FFF2-40B4-BE49-F238E27FC236}">
                <a16:creationId xmlns:a16="http://schemas.microsoft.com/office/drawing/2014/main" id="{A99AE380-CE5B-1500-1976-3DDFEFEBFBD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03141" y="5838567"/>
            <a:ext cx="11658600" cy="4448433"/>
          </a:xfrm>
          <a:prstGeom prst="rect">
            <a:avLst/>
          </a:prstGeom>
        </p:spPr>
      </p:pic>
      <p:sp>
        <p:nvSpPr>
          <p:cNvPr id="6" name="TextBox 5">
            <a:extLst>
              <a:ext uri="{FF2B5EF4-FFF2-40B4-BE49-F238E27FC236}">
                <a16:creationId xmlns:a16="http://schemas.microsoft.com/office/drawing/2014/main" id="{AF438417-1991-8F16-70D4-4AC073D3016D}"/>
              </a:ext>
            </a:extLst>
          </p:cNvPr>
          <p:cNvSpPr txBox="1"/>
          <p:nvPr/>
        </p:nvSpPr>
        <p:spPr>
          <a:xfrm>
            <a:off x="13633670" y="2140513"/>
            <a:ext cx="3060252" cy="461665"/>
          </a:xfrm>
          <a:prstGeom prst="rect">
            <a:avLst/>
          </a:prstGeom>
          <a:solidFill>
            <a:srgbClr val="26686D"/>
          </a:solidFill>
        </p:spPr>
        <p:txBody>
          <a:bodyPr wrap="square" rtlCol="0">
            <a:spAutoFit/>
          </a:bodyPr>
          <a:lstStyle/>
          <a:p>
            <a:pPr algn="ctr"/>
            <a:r>
              <a:rPr lang="en-US" sz="2400" b="1">
                <a:solidFill>
                  <a:schemeClr val="bg1"/>
                </a:solidFill>
              </a:rPr>
              <a:t>SEMINAR CATALOG</a:t>
            </a:r>
          </a:p>
        </p:txBody>
      </p:sp>
      <p:pic>
        <p:nvPicPr>
          <p:cNvPr id="7" name="Picture 2" descr="QR code to Seminar Catalog">
            <a:extLst>
              <a:ext uri="{FF2B5EF4-FFF2-40B4-BE49-F238E27FC236}">
                <a16:creationId xmlns:a16="http://schemas.microsoft.com/office/drawing/2014/main" id="{D1762BCB-9FA1-C43B-47A3-3F3D5FC86CA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638149" y="2601757"/>
            <a:ext cx="3047183" cy="3047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580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EFE6E7-3349-0D41-FE97-5EA450430B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720139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F908C-DAB6-7ED9-C439-566358DC4894}"/>
              </a:ext>
            </a:extLst>
          </p:cNvPr>
          <p:cNvPicPr/>
          <p:nvPr/>
        </p:nvPicPr>
        <p:blipFill>
          <a:blip r:embed="rId2" cstate="screen">
            <a:alphaModFix amt="95000"/>
            <a:extLst>
              <a:ext uri="{28A0092B-C50C-407E-A947-70E740481C1C}">
                <a14:useLocalDpi xmlns:a14="http://schemas.microsoft.com/office/drawing/2010/main"/>
              </a:ext>
            </a:extLst>
          </a:blip>
          <a:srcRect/>
          <a:stretch>
            <a:fillRect/>
          </a:stretch>
        </p:blipFill>
        <p:spPr>
          <a:xfrm>
            <a:off x="0" y="-3198870"/>
            <a:ext cx="18323286" cy="13485870"/>
          </a:xfrm>
          <a:prstGeom prst="rect">
            <a:avLst/>
          </a:prstGeom>
        </p:spPr>
      </p:pic>
      <p:sp>
        <p:nvSpPr>
          <p:cNvPr id="3" name="TextBox 2">
            <a:extLst>
              <a:ext uri="{FF2B5EF4-FFF2-40B4-BE49-F238E27FC236}">
                <a16:creationId xmlns:a16="http://schemas.microsoft.com/office/drawing/2014/main" id="{19770C77-7D98-FD66-008D-FD292B2CCCC2}"/>
              </a:ext>
            </a:extLst>
          </p:cNvPr>
          <p:cNvSpPr txBox="1"/>
          <p:nvPr/>
        </p:nvSpPr>
        <p:spPr>
          <a:xfrm>
            <a:off x="1166354" y="4665061"/>
            <a:ext cx="7977647" cy="646331"/>
          </a:xfrm>
          <a:prstGeom prst="rect">
            <a:avLst/>
          </a:prstGeom>
          <a:noFill/>
        </p:spPr>
        <p:txBody>
          <a:bodyPr wrap="square" rtlCol="0">
            <a:spAutoFit/>
          </a:bodyPr>
          <a:lstStyle/>
          <a:p>
            <a:pPr algn="ctr"/>
            <a:r>
              <a:rPr lang="en-US" sz="3600" b="1">
                <a:solidFill>
                  <a:srgbClr val="BA0C2F"/>
                </a:solidFill>
                <a:latin typeface="Ink Free" panose="03080402000500000000" pitchFamily="66" charset="0"/>
              </a:rPr>
              <a:t>Download our e-Book at no cost:</a:t>
            </a:r>
          </a:p>
        </p:txBody>
      </p:sp>
      <p:pic>
        <p:nvPicPr>
          <p:cNvPr id="4" name="Picture 3">
            <a:extLst>
              <a:ext uri="{FF2B5EF4-FFF2-40B4-BE49-F238E27FC236}">
                <a16:creationId xmlns:a16="http://schemas.microsoft.com/office/drawing/2014/main" id="{D7A9ADB2-876A-94A0-7BD6-1BF6249673D6}"/>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9534007" y="771892"/>
            <a:ext cx="5624624" cy="9622562"/>
          </a:xfrm>
          <a:prstGeom prst="rect">
            <a:avLst/>
          </a:prstGeom>
        </p:spPr>
      </p:pic>
      <p:sp>
        <p:nvSpPr>
          <p:cNvPr id="5" name="TextBox 4">
            <a:extLst>
              <a:ext uri="{FF2B5EF4-FFF2-40B4-BE49-F238E27FC236}">
                <a16:creationId xmlns:a16="http://schemas.microsoft.com/office/drawing/2014/main" id="{512544B9-CBD8-5E3B-2402-53C24C749217}"/>
              </a:ext>
            </a:extLst>
          </p:cNvPr>
          <p:cNvSpPr txBox="1"/>
          <p:nvPr/>
        </p:nvSpPr>
        <p:spPr>
          <a:xfrm>
            <a:off x="1001027" y="5357558"/>
            <a:ext cx="8142974" cy="1276945"/>
          </a:xfrm>
          <a:prstGeom prst="roundRect">
            <a:avLst/>
          </a:prstGeom>
          <a:solidFill>
            <a:srgbClr val="26686D"/>
          </a:solidFill>
        </p:spPr>
        <p:txBody>
          <a:bodyPr wrap="square" lIns="137160" tIns="68580" rIns="137160" bIns="68580" rtlCol="0" anchor="t">
            <a:spAutoFit/>
          </a:bodyPr>
          <a:lstStyle/>
          <a:p>
            <a:pPr algn="ctr" defTabSz="685800">
              <a:defRPr/>
            </a:pPr>
            <a:r>
              <a:rPr lang="en-US" sz="3300" b="1">
                <a:solidFill>
                  <a:schemeClr val="bg1"/>
                </a:solidFill>
                <a:latin typeface="Century Gothic" panose="020B0502020202020204" pitchFamily="34" charset="0"/>
              </a:rPr>
              <a:t>Within Reach: </a:t>
            </a:r>
          </a:p>
          <a:p>
            <a:pPr algn="ctr" defTabSz="685800">
              <a:defRPr/>
            </a:pPr>
            <a:r>
              <a:rPr lang="en-US" sz="3300" b="1">
                <a:solidFill>
                  <a:schemeClr val="bg1"/>
                </a:solidFill>
                <a:latin typeface="Century Gothic" panose="020B0502020202020204" pitchFamily="34" charset="0"/>
              </a:rPr>
              <a:t>Multi-Tiered Family Engagement</a:t>
            </a:r>
          </a:p>
        </p:txBody>
      </p:sp>
      <p:pic>
        <p:nvPicPr>
          <p:cNvPr id="6" name="Picture 5">
            <a:extLst>
              <a:ext uri="{FF2B5EF4-FFF2-40B4-BE49-F238E27FC236}">
                <a16:creationId xmlns:a16="http://schemas.microsoft.com/office/drawing/2014/main" id="{8457E6DC-58C4-AA29-221C-087AD8B7D76B}"/>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a:off x="95099" y="3974385"/>
            <a:ext cx="11097240" cy="868425"/>
          </a:xfrm>
          <a:prstGeom prst="rect">
            <a:avLst/>
          </a:prstGeom>
        </p:spPr>
      </p:pic>
      <p:pic>
        <p:nvPicPr>
          <p:cNvPr id="7" name="Picture 6">
            <a:extLst>
              <a:ext uri="{FF2B5EF4-FFF2-40B4-BE49-F238E27FC236}">
                <a16:creationId xmlns:a16="http://schemas.microsoft.com/office/drawing/2014/main" id="{DEF0798A-5501-08BF-3AF1-753E498C6592}"/>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a:off x="6926147" y="-3722870"/>
            <a:ext cx="11097240" cy="2526188"/>
          </a:xfrm>
          <a:prstGeom prst="rect">
            <a:avLst/>
          </a:prstGeom>
        </p:spPr>
      </p:pic>
      <p:pic>
        <p:nvPicPr>
          <p:cNvPr id="8" name="Picture 7">
            <a:extLst>
              <a:ext uri="{FF2B5EF4-FFF2-40B4-BE49-F238E27FC236}">
                <a16:creationId xmlns:a16="http://schemas.microsoft.com/office/drawing/2014/main" id="{A89B011B-EF32-CFF3-1CEA-4593FE3A1E45}"/>
              </a:ext>
            </a:extLst>
          </p:cNvPr>
          <p:cNvPicPr/>
          <p:nvPr/>
        </p:nvPicPr>
        <p:blipFill>
          <a:blip r:embed="rId6" cstate="screen">
            <a:extLst>
              <a:ext uri="{28A0092B-C50C-407E-A947-70E740481C1C}">
                <a14:useLocalDpi xmlns:a14="http://schemas.microsoft.com/office/drawing/2010/main"/>
              </a:ext>
            </a:extLst>
          </a:blip>
          <a:srcRect/>
          <a:stretch>
            <a:fillRect/>
          </a:stretch>
        </p:blipFill>
        <p:spPr>
          <a:xfrm>
            <a:off x="248052" y="1792624"/>
            <a:ext cx="11097240" cy="2526188"/>
          </a:xfrm>
          <a:prstGeom prst="rect">
            <a:avLst/>
          </a:prstGeom>
        </p:spPr>
      </p:pic>
      <p:pic>
        <p:nvPicPr>
          <p:cNvPr id="9" name="Picture 8">
            <a:extLst>
              <a:ext uri="{FF2B5EF4-FFF2-40B4-BE49-F238E27FC236}">
                <a16:creationId xmlns:a16="http://schemas.microsoft.com/office/drawing/2014/main" id="{BDD60643-C136-CEA9-DD90-7A3E40099790}"/>
              </a:ext>
            </a:extLst>
          </p:cNvPr>
          <p:cNvPicPr/>
          <p:nvPr/>
        </p:nvPicPr>
        <p:blipFill>
          <a:blip r:embed="rId7" cstate="screen">
            <a:extLst>
              <a:ext uri="{28A0092B-C50C-407E-A947-70E740481C1C}">
                <a14:useLocalDpi xmlns:a14="http://schemas.microsoft.com/office/drawing/2010/main"/>
              </a:ext>
            </a:extLst>
          </a:blip>
          <a:srcRect/>
          <a:stretch>
            <a:fillRect/>
          </a:stretch>
        </p:blipFill>
        <p:spPr>
          <a:xfrm>
            <a:off x="0" y="29764"/>
            <a:ext cx="9266274" cy="1484258"/>
          </a:xfrm>
          <a:prstGeom prst="rect">
            <a:avLst/>
          </a:prstGeom>
        </p:spPr>
      </p:pic>
      <p:pic>
        <p:nvPicPr>
          <p:cNvPr id="10" name="Picture 9">
            <a:extLst>
              <a:ext uri="{FF2B5EF4-FFF2-40B4-BE49-F238E27FC236}">
                <a16:creationId xmlns:a16="http://schemas.microsoft.com/office/drawing/2014/main" id="{304323F1-BA6C-96F7-5CAD-F1546766EAE5}"/>
              </a:ext>
            </a:extLst>
          </p:cNvPr>
          <p:cNvPicPr/>
          <p:nvPr/>
        </p:nvPicPr>
        <p:blipFill>
          <a:blip r:embed="rId8" cstate="screen">
            <a:extLst>
              <a:ext uri="{28A0092B-C50C-407E-A947-70E740481C1C}">
                <a14:useLocalDpi xmlns:a14="http://schemas.microsoft.com/office/drawing/2010/main"/>
              </a:ext>
            </a:extLst>
          </a:blip>
          <a:stretch>
            <a:fillRect/>
          </a:stretch>
        </p:blipFill>
        <p:spPr>
          <a:xfrm>
            <a:off x="1206635" y="7186989"/>
            <a:ext cx="1907856" cy="1907856"/>
          </a:xfrm>
          <a:prstGeom prst="rect">
            <a:avLst/>
          </a:prstGeom>
        </p:spPr>
      </p:pic>
      <p:sp>
        <p:nvSpPr>
          <p:cNvPr id="11" name="TextBox 10">
            <a:extLst>
              <a:ext uri="{FF2B5EF4-FFF2-40B4-BE49-F238E27FC236}">
                <a16:creationId xmlns:a16="http://schemas.microsoft.com/office/drawing/2014/main" id="{30467E6B-AD31-74D1-385C-E57DFBD36BC8}"/>
              </a:ext>
            </a:extLst>
          </p:cNvPr>
          <p:cNvSpPr txBox="1"/>
          <p:nvPr/>
        </p:nvSpPr>
        <p:spPr>
          <a:xfrm>
            <a:off x="1166354" y="9236967"/>
            <a:ext cx="4285025" cy="561856"/>
          </a:xfrm>
          <a:prstGeom prst="roundRect">
            <a:avLst/>
          </a:prstGeom>
          <a:noFill/>
          <a:ln>
            <a:noFill/>
          </a:ln>
        </p:spPr>
        <p:txBody>
          <a:bodyPr wrap="square" rtlCol="0">
            <a:spAutoFit/>
          </a:bodyPr>
          <a:lstStyle/>
          <a:p>
            <a:r>
              <a:rPr lang="en-US" sz="2700" b="1">
                <a:solidFill>
                  <a:srgbClr val="162648"/>
                </a:solidFill>
                <a:latin typeface="Aptos" panose="020B0004020202020204" pitchFamily="34" charset="0"/>
              </a:rPr>
              <a:t>go.osu.edu/</a:t>
            </a:r>
            <a:r>
              <a:rPr lang="en-US" sz="2700" b="1" err="1">
                <a:solidFill>
                  <a:srgbClr val="162648"/>
                </a:solidFill>
                <a:latin typeface="Aptos" panose="020B0004020202020204" pitchFamily="34" charset="0"/>
              </a:rPr>
              <a:t>withinreach</a:t>
            </a:r>
            <a:endParaRPr lang="en-US" sz="2700" b="1">
              <a:solidFill>
                <a:srgbClr val="162648"/>
              </a:solidFill>
              <a:latin typeface="Aptos" panose="020B0004020202020204" pitchFamily="34" charset="0"/>
            </a:endParaRPr>
          </a:p>
        </p:txBody>
      </p:sp>
      <p:pic>
        <p:nvPicPr>
          <p:cNvPr id="13" name="Picture 12">
            <a:extLst>
              <a:ext uri="{FF2B5EF4-FFF2-40B4-BE49-F238E27FC236}">
                <a16:creationId xmlns:a16="http://schemas.microsoft.com/office/drawing/2014/main" id="{20FABB23-2A7F-BA5C-5A19-4DA4DE6FA13B}"/>
              </a:ext>
            </a:extLst>
          </p:cNvPr>
          <p:cNvPicPr/>
          <p:nvPr/>
        </p:nvPicPr>
        <p:blipFill>
          <a:blip r:embed="rId9" cstate="screen">
            <a:extLst>
              <a:ext uri="{28A0092B-C50C-407E-A947-70E740481C1C}">
                <a14:useLocalDpi xmlns:a14="http://schemas.microsoft.com/office/drawing/2010/main"/>
              </a:ext>
            </a:extLst>
          </a:blip>
          <a:stretch>
            <a:fillRect/>
          </a:stretch>
        </p:blipFill>
        <p:spPr>
          <a:xfrm>
            <a:off x="16721897" y="353282"/>
            <a:ext cx="1440326" cy="1059336"/>
          </a:xfrm>
          <a:prstGeom prst="rect">
            <a:avLst/>
          </a:prstGeom>
        </p:spPr>
      </p:pic>
    </p:spTree>
    <p:extLst>
      <p:ext uri="{BB962C8B-B14F-4D97-AF65-F5344CB8AC3E}">
        <p14:creationId xmlns:p14="http://schemas.microsoft.com/office/powerpoint/2010/main" val="932495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safety vest&#10;&#10;AI-generated content may be incorrect.">
            <a:extLst>
              <a:ext uri="{FF2B5EF4-FFF2-40B4-BE49-F238E27FC236}">
                <a16:creationId xmlns:a16="http://schemas.microsoft.com/office/drawing/2014/main" id="{B5DCD856-D31E-3B55-4193-BE477D72431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20560315">
            <a:off x="1286705" y="1186070"/>
            <a:ext cx="3781262" cy="7307826"/>
          </a:xfrm>
          <a:prstGeom prst="rect">
            <a:avLst/>
          </a:prstGeom>
        </p:spPr>
      </p:pic>
      <p:grpSp>
        <p:nvGrpSpPr>
          <p:cNvPr id="8" name="Group 7">
            <a:extLst>
              <a:ext uri="{FF2B5EF4-FFF2-40B4-BE49-F238E27FC236}">
                <a16:creationId xmlns:a16="http://schemas.microsoft.com/office/drawing/2014/main" id="{60ADD06A-828E-BFF4-83DB-DFF64BAEC1DB}"/>
              </a:ext>
              <a:ext uri="{C183D7F6-B498-43B3-948B-1728B52AA6E4}">
                <adec:decorative xmlns:adec="http://schemas.microsoft.com/office/drawing/2017/decorative" val="1"/>
              </a:ext>
            </a:extLst>
          </p:cNvPr>
          <p:cNvGrpSpPr/>
          <p:nvPr/>
        </p:nvGrpSpPr>
        <p:grpSpPr>
          <a:xfrm>
            <a:off x="1" y="-23449"/>
            <a:ext cx="18287999" cy="488210"/>
            <a:chOff x="303025" y="0"/>
            <a:chExt cx="14259999" cy="173736"/>
          </a:xfrm>
          <a:solidFill>
            <a:srgbClr val="0E3F75"/>
          </a:solidFill>
        </p:grpSpPr>
        <p:sp>
          <p:nvSpPr>
            <p:cNvPr id="9" name="Rectangle 8">
              <a:extLst>
                <a:ext uri="{FF2B5EF4-FFF2-40B4-BE49-F238E27FC236}">
                  <a16:creationId xmlns:a16="http://schemas.microsoft.com/office/drawing/2014/main" id="{718A7E20-F328-9253-82CC-685B1FC36404}"/>
                </a:ext>
                <a:ext uri="{C183D7F6-B498-43B3-948B-1728B52AA6E4}">
                  <adec:decorative xmlns:adec="http://schemas.microsoft.com/office/drawing/2017/decorative" val="1"/>
                </a:ext>
              </a:extLst>
            </p:cNvPr>
            <p:cNvSpPr/>
            <p:nvPr/>
          </p:nvSpPr>
          <p:spPr>
            <a:xfrm>
              <a:off x="303025" y="0"/>
              <a:ext cx="2623055" cy="173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Rectangle 9">
              <a:extLst>
                <a:ext uri="{FF2B5EF4-FFF2-40B4-BE49-F238E27FC236}">
                  <a16:creationId xmlns:a16="http://schemas.microsoft.com/office/drawing/2014/main" id="{C4527D3E-2B19-D823-0C1C-8300953F8F69}"/>
                </a:ext>
                <a:ext uri="{C183D7F6-B498-43B3-948B-1728B52AA6E4}">
                  <adec:decorative xmlns:adec="http://schemas.microsoft.com/office/drawing/2017/decorative" val="1"/>
                </a:ext>
              </a:extLst>
            </p:cNvPr>
            <p:cNvSpPr/>
            <p:nvPr/>
          </p:nvSpPr>
          <p:spPr>
            <a:xfrm>
              <a:off x="2887579" y="0"/>
              <a:ext cx="2926080" cy="173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1" name="Rectangle 10">
              <a:extLst>
                <a:ext uri="{FF2B5EF4-FFF2-40B4-BE49-F238E27FC236}">
                  <a16:creationId xmlns:a16="http://schemas.microsoft.com/office/drawing/2014/main" id="{91F40DFA-F079-52BF-E6A4-8DF82C7C8AD6}"/>
                </a:ext>
                <a:ext uri="{C183D7F6-B498-43B3-948B-1728B52AA6E4}">
                  <adec:decorative xmlns:adec="http://schemas.microsoft.com/office/drawing/2017/decorative" val="1"/>
                </a:ext>
              </a:extLst>
            </p:cNvPr>
            <p:cNvSpPr/>
            <p:nvPr/>
          </p:nvSpPr>
          <p:spPr>
            <a:xfrm>
              <a:off x="5807242" y="0"/>
              <a:ext cx="2926080" cy="173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2" name="Rectangle 11">
              <a:extLst>
                <a:ext uri="{FF2B5EF4-FFF2-40B4-BE49-F238E27FC236}">
                  <a16:creationId xmlns:a16="http://schemas.microsoft.com/office/drawing/2014/main" id="{B0541201-C0B1-5393-0C40-B780F33827E5}"/>
                </a:ext>
                <a:ext uri="{C183D7F6-B498-43B3-948B-1728B52AA6E4}">
                  <adec:decorative xmlns:adec="http://schemas.microsoft.com/office/drawing/2017/decorative" val="1"/>
                </a:ext>
              </a:extLst>
            </p:cNvPr>
            <p:cNvSpPr/>
            <p:nvPr/>
          </p:nvSpPr>
          <p:spPr>
            <a:xfrm>
              <a:off x="8710863" y="0"/>
              <a:ext cx="2926080" cy="173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3" name="Rectangle 12">
              <a:extLst>
                <a:ext uri="{FF2B5EF4-FFF2-40B4-BE49-F238E27FC236}">
                  <a16:creationId xmlns:a16="http://schemas.microsoft.com/office/drawing/2014/main" id="{1BF3EEFE-3B10-9693-A036-B43E82D7806A}"/>
                </a:ext>
                <a:ext uri="{C183D7F6-B498-43B3-948B-1728B52AA6E4}">
                  <adec:decorative xmlns:adec="http://schemas.microsoft.com/office/drawing/2017/decorative" val="1"/>
                </a:ext>
              </a:extLst>
            </p:cNvPr>
            <p:cNvSpPr/>
            <p:nvPr/>
          </p:nvSpPr>
          <p:spPr>
            <a:xfrm>
              <a:off x="11636944" y="0"/>
              <a:ext cx="2926080" cy="173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grpSp>
      <p:sp>
        <p:nvSpPr>
          <p:cNvPr id="15" name="Rectangle 14">
            <a:extLst>
              <a:ext uri="{FF2B5EF4-FFF2-40B4-BE49-F238E27FC236}">
                <a16:creationId xmlns:a16="http://schemas.microsoft.com/office/drawing/2014/main" id="{FF5E5DDF-A0A7-C70C-5EA5-B8EC1502ECFF}"/>
              </a:ext>
              <a:ext uri="{C183D7F6-B498-43B3-948B-1728B52AA6E4}">
                <adec:decorative xmlns:adec="http://schemas.microsoft.com/office/drawing/2017/decorative" val="1"/>
              </a:ext>
            </a:extLst>
          </p:cNvPr>
          <p:cNvSpPr/>
          <p:nvPr/>
        </p:nvSpPr>
        <p:spPr>
          <a:xfrm>
            <a:off x="13123005" y="-31849"/>
            <a:ext cx="4614432" cy="10350698"/>
          </a:xfrm>
          <a:prstGeom prst="rect">
            <a:avLst/>
          </a:prstGeom>
          <a:solidFill>
            <a:schemeClr val="bg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6" name="TextBox 15">
            <a:extLst>
              <a:ext uri="{FF2B5EF4-FFF2-40B4-BE49-F238E27FC236}">
                <a16:creationId xmlns:a16="http://schemas.microsoft.com/office/drawing/2014/main" id="{479904F5-3DBC-C532-AC42-E1454E7C3AFA}"/>
              </a:ext>
            </a:extLst>
          </p:cNvPr>
          <p:cNvSpPr txBox="1"/>
          <p:nvPr/>
        </p:nvSpPr>
        <p:spPr>
          <a:xfrm>
            <a:off x="13105505" y="521888"/>
            <a:ext cx="4611683" cy="2908489"/>
          </a:xfrm>
          <a:prstGeom prst="rect">
            <a:avLst/>
          </a:prstGeom>
          <a:noFill/>
        </p:spPr>
        <p:txBody>
          <a:bodyPr wrap="square" lIns="137160" tIns="68580" rIns="137160" bIns="68580" anchor="t">
            <a:spAutoFit/>
          </a:bodyPr>
          <a:lstStyle/>
          <a:p>
            <a:pPr algn="ctr" defTabSz="1371600">
              <a:defRPr/>
            </a:pPr>
            <a:r>
              <a:rPr lang="en-US" sz="6000" b="1" i="1">
                <a:solidFill>
                  <a:srgbClr val="0E3F75"/>
                </a:solidFill>
                <a:latin typeface="Garamond" panose="02020404030301010803" pitchFamily="18" charset="0"/>
                <a:cs typeface="Arial"/>
              </a:rPr>
              <a:t>Sign up for News and Guidance:</a:t>
            </a:r>
          </a:p>
        </p:txBody>
      </p:sp>
      <p:pic>
        <p:nvPicPr>
          <p:cNvPr id="14" name="Picture 13" descr="QR Code for News and Guidance information">
            <a:extLst>
              <a:ext uri="{FF2B5EF4-FFF2-40B4-BE49-F238E27FC236}">
                <a16:creationId xmlns:a16="http://schemas.microsoft.com/office/drawing/2014/main" id="{224EF4FE-E3FB-7A62-9B69-4361278823F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11535242" y="3732198"/>
            <a:ext cx="5679591" cy="5679591"/>
          </a:xfrm>
          <a:prstGeom prst="rect">
            <a:avLst/>
          </a:prstGeom>
          <a:ln w="19050">
            <a:solidFill>
              <a:srgbClr val="26686D"/>
            </a:solidFill>
          </a:ln>
        </p:spPr>
      </p:pic>
      <p:pic>
        <p:nvPicPr>
          <p:cNvPr id="23" name="Picture 22">
            <a:extLst>
              <a:ext uri="{FF2B5EF4-FFF2-40B4-BE49-F238E27FC236}">
                <a16:creationId xmlns:a16="http://schemas.microsoft.com/office/drawing/2014/main" id="{3D55568B-CA09-1AEC-1A12-5ADCB6B4D03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452109">
            <a:off x="5394520" y="1502782"/>
            <a:ext cx="4294862" cy="6601817"/>
          </a:xfrm>
          <a:prstGeom prst="rect">
            <a:avLst/>
          </a:prstGeom>
        </p:spPr>
      </p:pic>
      <p:pic>
        <p:nvPicPr>
          <p:cNvPr id="25" name="Picture 24">
            <a:extLst>
              <a:ext uri="{FF2B5EF4-FFF2-40B4-BE49-F238E27FC236}">
                <a16:creationId xmlns:a16="http://schemas.microsoft.com/office/drawing/2014/main" id="{10F74137-4C00-275E-AA0D-F60238E7FA9E}"/>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73605" y="827308"/>
            <a:ext cx="3796287" cy="8068103"/>
          </a:xfrm>
          <a:prstGeom prst="rect">
            <a:avLst/>
          </a:prstGeom>
        </p:spPr>
      </p:pic>
      <p:sp>
        <p:nvSpPr>
          <p:cNvPr id="27" name="TextBox 26">
            <a:extLst>
              <a:ext uri="{FF2B5EF4-FFF2-40B4-BE49-F238E27FC236}">
                <a16:creationId xmlns:a16="http://schemas.microsoft.com/office/drawing/2014/main" id="{59C813BB-56D4-33D4-B00A-22F8F2BB1E8A}"/>
              </a:ext>
            </a:extLst>
          </p:cNvPr>
          <p:cNvSpPr txBox="1"/>
          <p:nvPr/>
        </p:nvSpPr>
        <p:spPr>
          <a:xfrm>
            <a:off x="3279254" y="9087533"/>
            <a:ext cx="9812991" cy="923330"/>
          </a:xfrm>
          <a:prstGeom prst="rect">
            <a:avLst/>
          </a:prstGeom>
          <a:noFill/>
        </p:spPr>
        <p:txBody>
          <a:bodyPr wrap="square">
            <a:spAutoFit/>
          </a:bodyPr>
          <a:lstStyle/>
          <a:p>
            <a:pPr defTabSz="1371600">
              <a:defRPr/>
            </a:pPr>
            <a:endParaRPr lang="en-US" sz="2700" b="1" i="1" u="sng">
              <a:solidFill>
                <a:prstClr val="black"/>
              </a:solidFill>
              <a:latin typeface="Aptos" panose="020B0004020202020204" pitchFamily="34" charset="0"/>
              <a:hlinkClick r:id="rId8"/>
            </a:endParaRPr>
          </a:p>
          <a:p>
            <a:pPr defTabSz="1371600">
              <a:defRPr/>
            </a:pPr>
            <a:r>
              <a:rPr lang="en-US" sz="2700" b="1">
                <a:solidFill>
                  <a:prstClr val="black"/>
                </a:solidFill>
                <a:latin typeface="Aptos" panose="020B0004020202020204" pitchFamily="34" charset="0"/>
                <a:hlinkClick r:id="rId8"/>
              </a:rPr>
              <a:t>https://go.osu.edu/newsguide</a:t>
            </a:r>
            <a:r>
              <a:rPr lang="en-US" sz="2700" b="1">
                <a:solidFill>
                  <a:prstClr val="black"/>
                </a:solidFill>
                <a:latin typeface="Aptos" panose="020B0004020202020204" pitchFamily="34" charset="0"/>
              </a:rPr>
              <a:t> </a:t>
            </a:r>
          </a:p>
        </p:txBody>
      </p:sp>
      <p:sp>
        <p:nvSpPr>
          <p:cNvPr id="28" name="TextBox 27">
            <a:extLst>
              <a:ext uri="{FF2B5EF4-FFF2-40B4-BE49-F238E27FC236}">
                <a16:creationId xmlns:a16="http://schemas.microsoft.com/office/drawing/2014/main" id="{DACED6F0-EC8B-68F5-0F54-50239EE0F55F}"/>
              </a:ext>
            </a:extLst>
          </p:cNvPr>
          <p:cNvSpPr txBox="1"/>
          <p:nvPr/>
        </p:nvSpPr>
        <p:spPr>
          <a:xfrm>
            <a:off x="1073168" y="9031115"/>
            <a:ext cx="9709619" cy="507831"/>
          </a:xfrm>
          <a:prstGeom prst="rect">
            <a:avLst/>
          </a:prstGeom>
          <a:noFill/>
        </p:spPr>
        <p:txBody>
          <a:bodyPr wrap="square" rtlCol="0">
            <a:spAutoFit/>
          </a:bodyPr>
          <a:lstStyle/>
          <a:p>
            <a:pPr algn="ctr" defTabSz="1371600">
              <a:defRPr/>
            </a:pPr>
            <a:r>
              <a:rPr lang="en-US" sz="2700">
                <a:solidFill>
                  <a:prstClr val="black"/>
                </a:solidFill>
                <a:latin typeface="Aptos" panose="020B0004020202020204" pitchFamily="34" charset="0"/>
              </a:rPr>
              <a:t>Free e-newsletter | Delivered to your inbox every other month</a:t>
            </a:r>
          </a:p>
        </p:txBody>
      </p:sp>
    </p:spTree>
    <p:custDataLst>
      <p:tags r:id="rId1"/>
    </p:custDataLst>
    <p:extLst>
      <p:ext uri="{BB962C8B-B14F-4D97-AF65-F5344CB8AC3E}">
        <p14:creationId xmlns:p14="http://schemas.microsoft.com/office/powerpoint/2010/main" val="3926442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9">
            <a:extLst>
              <a:ext uri="{FF2B5EF4-FFF2-40B4-BE49-F238E27FC236}">
                <a16:creationId xmlns:a16="http://schemas.microsoft.com/office/drawing/2014/main" id="{3330C47A-3A58-03BE-3E1B-37E0946D803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78624" y="0"/>
            <a:ext cx="11009376" cy="10287000"/>
          </a:xfrm>
          <a:prstGeom prst="rect">
            <a:avLst/>
          </a:prstGeom>
        </p:spPr>
      </p:pic>
      <p:sp>
        <p:nvSpPr>
          <p:cNvPr id="3" name="Title 2">
            <a:extLst>
              <a:ext uri="{FF2B5EF4-FFF2-40B4-BE49-F238E27FC236}">
                <a16:creationId xmlns:a16="http://schemas.microsoft.com/office/drawing/2014/main" id="{CB7D8D7F-63AB-7E5F-2EF5-52F275522838}"/>
              </a:ext>
            </a:extLst>
          </p:cNvPr>
          <p:cNvSpPr>
            <a:spLocks noGrp="1"/>
          </p:cNvSpPr>
          <p:nvPr>
            <p:ph type="ctrTitle"/>
          </p:nvPr>
        </p:nvSpPr>
        <p:spPr>
          <a:xfrm>
            <a:off x="609089" y="2021711"/>
            <a:ext cx="5892000" cy="2738231"/>
          </a:xfrm>
        </p:spPr>
        <p:txBody>
          <a:bodyPr/>
          <a:lstStyle/>
          <a:p>
            <a:pPr algn="ctr"/>
            <a:br>
              <a:rPr lang="en-US" sz="1650">
                <a:solidFill>
                  <a:srgbClr val="25696E"/>
                </a:solidFill>
                <a:latin typeface="Aptos" panose="020B0004020202020204" pitchFamily="34" charset="0"/>
              </a:rPr>
            </a:br>
            <a:r>
              <a:rPr lang="en-US" sz="4800">
                <a:solidFill>
                  <a:srgbClr val="25696E"/>
                </a:solidFill>
                <a:latin typeface="Aptos" panose="020B0004020202020204" pitchFamily="34" charset="0"/>
              </a:rPr>
              <a:t>Ohio Network of Partnership Schools</a:t>
            </a:r>
            <a:br>
              <a:rPr lang="en-US" sz="4200">
                <a:solidFill>
                  <a:srgbClr val="25696E"/>
                </a:solidFill>
                <a:latin typeface="Aptos" panose="020B0004020202020204" pitchFamily="34" charset="0"/>
              </a:rPr>
            </a:br>
            <a:endParaRPr lang="en-US" sz="4200">
              <a:solidFill>
                <a:srgbClr val="25696E"/>
              </a:solidFill>
              <a:latin typeface="Aptos" panose="020B0004020202020204" pitchFamily="34" charset="0"/>
            </a:endParaRPr>
          </a:p>
        </p:txBody>
      </p:sp>
      <p:sp>
        <p:nvSpPr>
          <p:cNvPr id="5" name="Text Placeholder 4">
            <a:extLst>
              <a:ext uri="{FF2B5EF4-FFF2-40B4-BE49-F238E27FC236}">
                <a16:creationId xmlns:a16="http://schemas.microsoft.com/office/drawing/2014/main" id="{E05BAE8D-ABC9-97B0-8729-2794B3172EF8}"/>
              </a:ext>
            </a:extLst>
          </p:cNvPr>
          <p:cNvSpPr>
            <a:spLocks noGrp="1"/>
          </p:cNvSpPr>
          <p:nvPr>
            <p:ph type="body" sz="quarter" idx="10"/>
          </p:nvPr>
        </p:nvSpPr>
        <p:spPr>
          <a:xfrm>
            <a:off x="1066529" y="241265"/>
            <a:ext cx="5230362" cy="512448"/>
          </a:xfrm>
        </p:spPr>
        <p:txBody>
          <a:bodyPr/>
          <a:lstStyle/>
          <a:p>
            <a:r>
              <a:rPr lang="en-US" b="1"/>
              <a:t>NETWORK</a:t>
            </a:r>
          </a:p>
        </p:txBody>
      </p:sp>
      <p:cxnSp>
        <p:nvCxnSpPr>
          <p:cNvPr id="16" name="Straight Connector 15">
            <a:extLst>
              <a:ext uri="{FF2B5EF4-FFF2-40B4-BE49-F238E27FC236}">
                <a16:creationId xmlns:a16="http://schemas.microsoft.com/office/drawing/2014/main" id="{3308553E-4DEB-561B-E1C6-E64CAA31C00E}"/>
              </a:ext>
            </a:extLst>
          </p:cNvPr>
          <p:cNvCxnSpPr>
            <a:cxnSpLocks/>
          </p:cNvCxnSpPr>
          <p:nvPr/>
        </p:nvCxnSpPr>
        <p:spPr>
          <a:xfrm>
            <a:off x="1229891" y="4369181"/>
            <a:ext cx="5022545" cy="0"/>
          </a:xfrm>
          <a:prstGeom prst="line">
            <a:avLst/>
          </a:prstGeom>
          <a:ln w="73025">
            <a:solidFill>
              <a:srgbClr val="25696E"/>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72CB7FBA-9D0A-5B11-8055-3A5F32924518}"/>
              </a:ext>
            </a:extLst>
          </p:cNvPr>
          <p:cNvSpPr/>
          <p:nvPr/>
        </p:nvSpPr>
        <p:spPr>
          <a:xfrm>
            <a:off x="765637" y="8637492"/>
            <a:ext cx="5531255" cy="1518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 name="Graphic 1">
            <a:extLst>
              <a:ext uri="{FF2B5EF4-FFF2-40B4-BE49-F238E27FC236}">
                <a16:creationId xmlns:a16="http://schemas.microsoft.com/office/drawing/2014/main" id="{31824259-C673-AA37-AB0B-00A3343399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167" y="9244424"/>
            <a:ext cx="5200380" cy="954539"/>
          </a:xfrm>
          <a:prstGeom prst="rect">
            <a:avLst/>
          </a:prstGeom>
        </p:spPr>
      </p:pic>
      <p:pic>
        <p:nvPicPr>
          <p:cNvPr id="14" name="Picture 13" descr="A qr code with a few black squares&#10;&#10;Description automatically generated">
            <a:extLst>
              <a:ext uri="{FF2B5EF4-FFF2-40B4-BE49-F238E27FC236}">
                <a16:creationId xmlns:a16="http://schemas.microsoft.com/office/drawing/2014/main" id="{65E8908D-9803-7963-76D7-A86B1BECA8B6}"/>
              </a:ext>
            </a:extLst>
          </p:cNvPr>
          <p:cNvPicPr>
            <a:picLocks noChangeAspect="1"/>
          </p:cNvPicPr>
          <p:nvPr/>
        </p:nvPicPr>
        <p:blipFill>
          <a:blip r:embed="rId7" cstate="screen">
            <a:extLst>
              <a:ext uri="{28A0092B-C50C-407E-A947-70E740481C1C}">
                <a14:useLocalDpi xmlns:a14="http://schemas.microsoft.com/office/drawing/2010/main"/>
              </a:ext>
            </a:extLst>
          </a:blip>
          <a:srcRect b="-9905"/>
          <a:stretch>
            <a:fillRect/>
          </a:stretch>
        </p:blipFill>
        <p:spPr>
          <a:xfrm>
            <a:off x="14016745" y="5645889"/>
            <a:ext cx="3914090" cy="4376490"/>
          </a:xfrm>
          <a:prstGeom prst="rect">
            <a:avLst/>
          </a:prstGeom>
          <a:ln w="12700">
            <a:noFill/>
          </a:ln>
        </p:spPr>
      </p:pic>
      <p:sp>
        <p:nvSpPr>
          <p:cNvPr id="23" name="Rectangle 22">
            <a:extLst>
              <a:ext uri="{FF2B5EF4-FFF2-40B4-BE49-F238E27FC236}">
                <a16:creationId xmlns:a16="http://schemas.microsoft.com/office/drawing/2014/main" id="{35DC781F-3D9A-A489-7F2A-973AD271E152}"/>
              </a:ext>
            </a:extLst>
          </p:cNvPr>
          <p:cNvSpPr/>
          <p:nvPr/>
        </p:nvSpPr>
        <p:spPr>
          <a:xfrm>
            <a:off x="775357" y="-17868"/>
            <a:ext cx="5708822" cy="1135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7" name="Picture 16" descr="A logo with a red circle and a black background&#10;&#10;AI-generated content may be incorrect.">
            <a:extLst>
              <a:ext uri="{FF2B5EF4-FFF2-40B4-BE49-F238E27FC236}">
                <a16:creationId xmlns:a16="http://schemas.microsoft.com/office/drawing/2014/main" id="{1BEA5108-F70D-C5C5-FE87-8C87E66AE26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66130" y="286095"/>
            <a:ext cx="2949603" cy="1453500"/>
          </a:xfrm>
          <a:prstGeom prst="rect">
            <a:avLst/>
          </a:prstGeom>
        </p:spPr>
      </p:pic>
      <p:sp>
        <p:nvSpPr>
          <p:cNvPr id="24" name="TextBox 23">
            <a:extLst>
              <a:ext uri="{FF2B5EF4-FFF2-40B4-BE49-F238E27FC236}">
                <a16:creationId xmlns:a16="http://schemas.microsoft.com/office/drawing/2014/main" id="{9C8438D1-575E-B90C-93A6-D16F8E916539}"/>
              </a:ext>
            </a:extLst>
          </p:cNvPr>
          <p:cNvSpPr txBox="1"/>
          <p:nvPr/>
        </p:nvSpPr>
        <p:spPr>
          <a:xfrm>
            <a:off x="516115" y="4446573"/>
            <a:ext cx="6077948" cy="5170646"/>
          </a:xfrm>
          <a:prstGeom prst="rect">
            <a:avLst/>
          </a:prstGeom>
          <a:noFill/>
        </p:spPr>
        <p:txBody>
          <a:bodyPr wrap="square">
            <a:spAutoFit/>
          </a:bodyPr>
          <a:lstStyle/>
          <a:p>
            <a:pPr marL="514350" indent="-514350">
              <a:buFont typeface="Arial" panose="020B0604020202020204" pitchFamily="34" charset="0"/>
              <a:buChar char="•"/>
            </a:pPr>
            <a:r>
              <a:rPr lang="en-US" sz="3000" dirty="0">
                <a:latin typeface="Aptos" panose="020B0004020202020204" pitchFamily="34" charset="0"/>
                <a:cs typeface="Arial" panose="020B0604020202020204" pitchFamily="34" charset="0"/>
              </a:rPr>
              <a:t>Register on our website.</a:t>
            </a:r>
          </a:p>
          <a:p>
            <a:pPr marL="514350" indent="-514350">
              <a:buFont typeface="Arial" panose="020B0604020202020204" pitchFamily="34" charset="0"/>
              <a:buChar char="•"/>
            </a:pPr>
            <a:r>
              <a:rPr lang="en-US" sz="3000" dirty="0">
                <a:latin typeface="Aptos" panose="020B0004020202020204" pitchFamily="34" charset="0"/>
                <a:cs typeface="Arial" panose="020B0604020202020204" pitchFamily="34" charset="0"/>
              </a:rPr>
              <a:t>Receive access to online modules to complete at your own pace.</a:t>
            </a:r>
          </a:p>
          <a:p>
            <a:pPr marL="514350" indent="-514350">
              <a:buFont typeface="Arial" panose="020B0604020202020204" pitchFamily="34" charset="0"/>
              <a:buChar char="•"/>
            </a:pPr>
            <a:r>
              <a:rPr lang="en-US" sz="3000" dirty="0">
                <a:latin typeface="Aptos" panose="020B0004020202020204" pitchFamily="34" charset="0"/>
                <a:cs typeface="Arial" panose="020B0604020202020204" pitchFamily="34" charset="0"/>
              </a:rPr>
              <a:t>Organize your school Partnership team.</a:t>
            </a:r>
          </a:p>
          <a:p>
            <a:pPr marL="514350" indent="-514350">
              <a:buFont typeface="Arial" panose="020B0604020202020204" pitchFamily="34" charset="0"/>
              <a:buChar char="•"/>
            </a:pPr>
            <a:r>
              <a:rPr lang="en-US" sz="3000" dirty="0">
                <a:latin typeface="Aptos" panose="020B0004020202020204" pitchFamily="34" charset="0"/>
                <a:cs typeface="Arial" panose="020B0604020202020204" pitchFamily="34" charset="0"/>
              </a:rPr>
              <a:t>Create Annual One-Year Action Plan using free templates.</a:t>
            </a:r>
          </a:p>
          <a:p>
            <a:pPr marL="514350" indent="-514350">
              <a:buFont typeface="Arial" panose="020B0604020202020204" pitchFamily="34" charset="0"/>
              <a:buChar char="•"/>
            </a:pPr>
            <a:r>
              <a:rPr lang="en-US" sz="3000" b="1" dirty="0">
                <a:latin typeface="Aptos" panose="020B0004020202020204" pitchFamily="34" charset="0"/>
                <a:cs typeface="Arial" panose="020B0604020202020204" pitchFamily="34" charset="0"/>
              </a:rPr>
              <a:t>Make family and community engagement part of the fabric of your school.</a:t>
            </a:r>
          </a:p>
        </p:txBody>
      </p:sp>
    </p:spTree>
    <p:custDataLst>
      <p:tags r:id="rId1"/>
    </p:custDataLst>
    <p:extLst>
      <p:ext uri="{BB962C8B-B14F-4D97-AF65-F5344CB8AC3E}">
        <p14:creationId xmlns:p14="http://schemas.microsoft.com/office/powerpoint/2010/main" val="4271387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EDC31-C56B-6D3A-7652-932799FB3B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45DFA8-AAD5-01DB-D21F-B870ECDB85DD}"/>
              </a:ext>
            </a:extLst>
          </p:cNvPr>
          <p:cNvPicPr>
            <a:picLocks noChangeAspect="1"/>
          </p:cNvPicPr>
          <p:nvPr/>
        </p:nvPicPr>
        <p:blipFill>
          <a:blip r:embed="rId3"/>
          <a:stretch>
            <a:fillRect/>
          </a:stretch>
        </p:blipFill>
        <p:spPr>
          <a:xfrm>
            <a:off x="-34707" y="0"/>
            <a:ext cx="18357414" cy="3102966"/>
          </a:xfrm>
          <a:prstGeom prst="rect">
            <a:avLst/>
          </a:prstGeom>
        </p:spPr>
      </p:pic>
      <p:sp>
        <p:nvSpPr>
          <p:cNvPr id="7" name="TextBox 6">
            <a:extLst>
              <a:ext uri="{FF2B5EF4-FFF2-40B4-BE49-F238E27FC236}">
                <a16:creationId xmlns:a16="http://schemas.microsoft.com/office/drawing/2014/main" id="{D362D93C-8B4F-F9EB-4965-02AB62F3DFAB}"/>
              </a:ext>
            </a:extLst>
          </p:cNvPr>
          <p:cNvSpPr txBox="1"/>
          <p:nvPr/>
        </p:nvSpPr>
        <p:spPr>
          <a:xfrm>
            <a:off x="11122693" y="3513023"/>
            <a:ext cx="9960965" cy="646331"/>
          </a:xfrm>
          <a:prstGeom prst="rect">
            <a:avLst/>
          </a:prstGeom>
          <a:noFill/>
        </p:spPr>
        <p:txBody>
          <a:bodyPr wrap="square" rtlCol="0">
            <a:spAutoFit/>
          </a:bodyPr>
          <a:lstStyle/>
          <a:p>
            <a:r>
              <a:rPr lang="en-US" sz="3600" b="1">
                <a:solidFill>
                  <a:srgbClr val="800E23"/>
                </a:solidFill>
                <a:latin typeface="Aptos" panose="020B0004020202020204" pitchFamily="34" charset="0"/>
              </a:rPr>
              <a:t>Ohio Family Roadmap</a:t>
            </a:r>
          </a:p>
        </p:txBody>
      </p:sp>
      <p:sp>
        <p:nvSpPr>
          <p:cNvPr id="22" name="TextBox 21">
            <a:extLst>
              <a:ext uri="{FF2B5EF4-FFF2-40B4-BE49-F238E27FC236}">
                <a16:creationId xmlns:a16="http://schemas.microsoft.com/office/drawing/2014/main" id="{3E350B14-13EF-ABFD-BCD0-BB68C3B90EBE}"/>
              </a:ext>
            </a:extLst>
          </p:cNvPr>
          <p:cNvSpPr txBox="1"/>
          <p:nvPr/>
        </p:nvSpPr>
        <p:spPr>
          <a:xfrm>
            <a:off x="11082197" y="4845361"/>
            <a:ext cx="7200015" cy="1200329"/>
          </a:xfrm>
          <a:prstGeom prst="rect">
            <a:avLst/>
          </a:prstGeom>
          <a:noFill/>
        </p:spPr>
        <p:txBody>
          <a:bodyPr wrap="square">
            <a:spAutoFit/>
          </a:bodyPr>
          <a:lstStyle/>
          <a:p>
            <a:r>
              <a:rPr lang="en-US" sz="3600" b="1">
                <a:solidFill>
                  <a:srgbClr val="800E23"/>
                </a:solidFill>
                <a:latin typeface="Aptos" panose="020B0004020202020204" pitchFamily="34" charset="0"/>
              </a:rPr>
              <a:t>Science of Reading, Dyslexia, and RIMP</a:t>
            </a:r>
          </a:p>
        </p:txBody>
      </p:sp>
      <p:sp>
        <p:nvSpPr>
          <p:cNvPr id="24" name="TextBox 23">
            <a:extLst>
              <a:ext uri="{FF2B5EF4-FFF2-40B4-BE49-F238E27FC236}">
                <a16:creationId xmlns:a16="http://schemas.microsoft.com/office/drawing/2014/main" id="{170BD355-5E79-98DF-43B3-A530B6E9EDC1}"/>
              </a:ext>
            </a:extLst>
          </p:cNvPr>
          <p:cNvSpPr txBox="1"/>
          <p:nvPr/>
        </p:nvSpPr>
        <p:spPr>
          <a:xfrm>
            <a:off x="11122692" y="6731698"/>
            <a:ext cx="10770432" cy="646331"/>
          </a:xfrm>
          <a:prstGeom prst="rect">
            <a:avLst/>
          </a:prstGeom>
          <a:noFill/>
        </p:spPr>
        <p:txBody>
          <a:bodyPr wrap="square">
            <a:spAutoFit/>
          </a:bodyPr>
          <a:lstStyle/>
          <a:p>
            <a:r>
              <a:rPr lang="en-US" sz="3600" b="1">
                <a:solidFill>
                  <a:srgbClr val="800E23"/>
                </a:solidFill>
                <a:latin typeface="Aptos" panose="020B0004020202020204" pitchFamily="34" charset="0"/>
              </a:rPr>
              <a:t>Money Talks</a:t>
            </a:r>
          </a:p>
        </p:txBody>
      </p:sp>
      <p:sp>
        <p:nvSpPr>
          <p:cNvPr id="26" name="TextBox 25">
            <a:extLst>
              <a:ext uri="{FF2B5EF4-FFF2-40B4-BE49-F238E27FC236}">
                <a16:creationId xmlns:a16="http://schemas.microsoft.com/office/drawing/2014/main" id="{D4FCDAF4-9FB5-D07A-1CF6-8EA6DAA61555}"/>
              </a:ext>
            </a:extLst>
          </p:cNvPr>
          <p:cNvSpPr txBox="1"/>
          <p:nvPr/>
        </p:nvSpPr>
        <p:spPr>
          <a:xfrm>
            <a:off x="11043993" y="8135945"/>
            <a:ext cx="10972800" cy="646331"/>
          </a:xfrm>
          <a:prstGeom prst="rect">
            <a:avLst/>
          </a:prstGeom>
          <a:noFill/>
        </p:spPr>
        <p:txBody>
          <a:bodyPr wrap="square">
            <a:spAutoFit/>
          </a:bodyPr>
          <a:lstStyle/>
          <a:p>
            <a:r>
              <a:rPr lang="en-US" sz="3600" b="1">
                <a:solidFill>
                  <a:srgbClr val="800E23"/>
                </a:solidFill>
                <a:latin typeface="Aptos" panose="020B0004020202020204" pitchFamily="34" charset="0"/>
              </a:rPr>
              <a:t>School Choice</a:t>
            </a:r>
          </a:p>
        </p:txBody>
      </p:sp>
      <p:sp>
        <p:nvSpPr>
          <p:cNvPr id="28" name="TextBox 27">
            <a:extLst>
              <a:ext uri="{FF2B5EF4-FFF2-40B4-BE49-F238E27FC236}">
                <a16:creationId xmlns:a16="http://schemas.microsoft.com/office/drawing/2014/main" id="{F1114EA2-BC56-AF98-87AE-10F6A0F58535}"/>
              </a:ext>
            </a:extLst>
          </p:cNvPr>
          <p:cNvSpPr txBox="1"/>
          <p:nvPr/>
        </p:nvSpPr>
        <p:spPr>
          <a:xfrm>
            <a:off x="11015888" y="9174691"/>
            <a:ext cx="11029011" cy="646331"/>
          </a:xfrm>
          <a:prstGeom prst="rect">
            <a:avLst/>
          </a:prstGeom>
          <a:noFill/>
        </p:spPr>
        <p:txBody>
          <a:bodyPr wrap="square">
            <a:spAutoFit/>
          </a:bodyPr>
          <a:lstStyle/>
          <a:p>
            <a:r>
              <a:rPr lang="en-US" sz="3600" b="1">
                <a:solidFill>
                  <a:srgbClr val="800E23"/>
                </a:solidFill>
                <a:latin typeface="Aptos" panose="020B0004020202020204" pitchFamily="34" charset="0"/>
              </a:rPr>
              <a:t>… and more!</a:t>
            </a:r>
          </a:p>
        </p:txBody>
      </p:sp>
      <p:sp>
        <p:nvSpPr>
          <p:cNvPr id="2" name="TextBox 1">
            <a:extLst>
              <a:ext uri="{FF2B5EF4-FFF2-40B4-BE49-F238E27FC236}">
                <a16:creationId xmlns:a16="http://schemas.microsoft.com/office/drawing/2014/main" id="{2CB10063-2252-D17B-6EE0-B05E02B15B46}"/>
              </a:ext>
            </a:extLst>
          </p:cNvPr>
          <p:cNvSpPr txBox="1"/>
          <p:nvPr/>
        </p:nvSpPr>
        <p:spPr>
          <a:xfrm>
            <a:off x="477813" y="3723579"/>
            <a:ext cx="6650010" cy="2585323"/>
          </a:xfrm>
          <a:prstGeom prst="rect">
            <a:avLst/>
          </a:prstGeom>
          <a:noFill/>
        </p:spPr>
        <p:txBody>
          <a:bodyPr wrap="square">
            <a:spAutoFit/>
          </a:bodyPr>
          <a:lstStyle/>
          <a:p>
            <a:pPr defTabSz="1371600">
              <a:defRPr/>
            </a:pPr>
            <a:r>
              <a:rPr lang="en-US" sz="8100" b="1">
                <a:solidFill>
                  <a:srgbClr val="213664"/>
                </a:solidFill>
              </a:rPr>
              <a:t>Family Resources</a:t>
            </a:r>
            <a:endParaRPr lang="en-US" sz="8100">
              <a:solidFill>
                <a:srgbClr val="213664"/>
              </a:solidFill>
            </a:endParaRPr>
          </a:p>
        </p:txBody>
      </p:sp>
      <p:sp>
        <p:nvSpPr>
          <p:cNvPr id="4" name="TextBox 3">
            <a:extLst>
              <a:ext uri="{FF2B5EF4-FFF2-40B4-BE49-F238E27FC236}">
                <a16:creationId xmlns:a16="http://schemas.microsoft.com/office/drawing/2014/main" id="{702107B0-6201-7873-F873-16AEFB9A4D75}"/>
              </a:ext>
            </a:extLst>
          </p:cNvPr>
          <p:cNvSpPr txBox="1"/>
          <p:nvPr/>
        </p:nvSpPr>
        <p:spPr>
          <a:xfrm>
            <a:off x="477813" y="6723089"/>
            <a:ext cx="6854787" cy="2908489"/>
          </a:xfrm>
          <a:prstGeom prst="rect">
            <a:avLst/>
          </a:prstGeom>
          <a:noFill/>
        </p:spPr>
        <p:txBody>
          <a:bodyPr wrap="square" lIns="137160" tIns="68580" rIns="137160" bIns="68580" rtlCol="0" anchor="t">
            <a:spAutoFit/>
          </a:bodyPr>
          <a:lstStyle/>
          <a:p>
            <a:r>
              <a:rPr lang="en-US" sz="3600">
                <a:solidFill>
                  <a:srgbClr val="213664"/>
                </a:solidFill>
              </a:rPr>
              <a:t>Hundreds of helpful ideas and templates to share directly with families or to families with supporting your child’s learning and partnership with the school</a:t>
            </a:r>
          </a:p>
        </p:txBody>
      </p:sp>
      <p:pic>
        <p:nvPicPr>
          <p:cNvPr id="5" name="Picture 4" descr="A qr code with black squares&#10;&#10;Description automatically generated">
            <a:extLst>
              <a:ext uri="{FF2B5EF4-FFF2-40B4-BE49-F238E27FC236}">
                <a16:creationId xmlns:a16="http://schemas.microsoft.com/office/drawing/2014/main" id="{122846A8-ED47-F516-EF46-F20BF551A2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739518" y="523112"/>
            <a:ext cx="2461398" cy="2461398"/>
          </a:xfrm>
          <a:prstGeom prst="rect">
            <a:avLst/>
          </a:prstGeom>
          <a:ln w="19050">
            <a:noFill/>
          </a:ln>
        </p:spPr>
      </p:pic>
      <p:pic>
        <p:nvPicPr>
          <p:cNvPr id="9" name="Picture 8">
            <a:extLst>
              <a:ext uri="{FF2B5EF4-FFF2-40B4-BE49-F238E27FC236}">
                <a16:creationId xmlns:a16="http://schemas.microsoft.com/office/drawing/2014/main" id="{C92144DB-1008-607C-7146-3D764662F4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28081" y="3141066"/>
            <a:ext cx="2187807" cy="6563421"/>
          </a:xfrm>
          <a:prstGeom prst="rect">
            <a:avLst/>
          </a:prstGeom>
        </p:spPr>
      </p:pic>
    </p:spTree>
    <p:extLst>
      <p:ext uri="{BB962C8B-B14F-4D97-AF65-F5344CB8AC3E}">
        <p14:creationId xmlns:p14="http://schemas.microsoft.com/office/powerpoint/2010/main" val="3319536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9F28D2C7-F0D7-5FF9-F90F-3EA1F6A78B79}"/>
              </a:ext>
            </a:extLst>
          </p:cNvPr>
          <p:cNvGraphicFramePr>
            <a:graphicFrameLocks/>
          </p:cNvGraphicFramePr>
          <p:nvPr/>
        </p:nvGraphicFramePr>
        <p:xfrm>
          <a:off x="584948" y="1157912"/>
          <a:ext cx="17447559" cy="87509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1322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CBF5-1C36-9CC7-FD26-1EAE4B7ADB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59C2462-80CF-5DBD-B70A-554A7481E7B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2" y="0"/>
            <a:ext cx="18288000" cy="7982262"/>
          </a:xfrm>
          <a:prstGeom prst="rect">
            <a:avLst/>
          </a:prstGeom>
        </p:spPr>
      </p:pic>
      <p:sp>
        <p:nvSpPr>
          <p:cNvPr id="3" name="Rectangle 2">
            <a:extLst>
              <a:ext uri="{FF2B5EF4-FFF2-40B4-BE49-F238E27FC236}">
                <a16:creationId xmlns:a16="http://schemas.microsoft.com/office/drawing/2014/main" id="{33066F0F-04F4-7E68-E3FA-515A10AF5E8B}"/>
              </a:ext>
              <a:ext uri="{C183D7F6-B498-43B3-948B-1728B52AA6E4}">
                <adec:decorative xmlns:adec="http://schemas.microsoft.com/office/drawing/2017/decorative" val="1"/>
              </a:ext>
            </a:extLst>
          </p:cNvPr>
          <p:cNvSpPr/>
          <p:nvPr/>
        </p:nvSpPr>
        <p:spPr>
          <a:xfrm>
            <a:off x="0" y="0"/>
            <a:ext cx="18288000" cy="7982262"/>
          </a:xfrm>
          <a:prstGeom prst="rect">
            <a:avLst/>
          </a:prstGeom>
          <a:solidFill>
            <a:srgbClr val="213664">
              <a:alpha val="4407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itle 3">
            <a:extLst>
              <a:ext uri="{FF2B5EF4-FFF2-40B4-BE49-F238E27FC236}">
                <a16:creationId xmlns:a16="http://schemas.microsoft.com/office/drawing/2014/main" id="{EF962154-9DEE-DAC6-801D-4745D4EDF16A}"/>
              </a:ext>
            </a:extLst>
          </p:cNvPr>
          <p:cNvSpPr txBox="1">
            <a:spLocks noGrp="1"/>
          </p:cNvSpPr>
          <p:nvPr>
            <p:ph type="title" idx="4294967295"/>
          </p:nvPr>
        </p:nvSpPr>
        <p:spPr>
          <a:xfrm>
            <a:off x="295090" y="3922945"/>
            <a:ext cx="19006682" cy="2769989"/>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l" defTabSz="1371600">
              <a:spcBef>
                <a:spcPts val="0"/>
              </a:spcBef>
              <a:defRPr/>
            </a:pPr>
            <a:r>
              <a:rPr lang="en-US" sz="9900" b="1">
                <a:solidFill>
                  <a:schemeClr val="bg1"/>
                </a:solidFill>
                <a:latin typeface="Century Gothic" panose="020B0502020202020204" pitchFamily="34" charset="0"/>
                <a:ea typeface="+mn-ea"/>
                <a:cs typeface="+mn-cs"/>
              </a:rPr>
              <a:t>Contact us</a:t>
            </a:r>
          </a:p>
          <a:p>
            <a:pPr algn="l" defTabSz="1371600">
              <a:spcBef>
                <a:spcPts val="0"/>
              </a:spcBef>
              <a:defRPr/>
            </a:pPr>
            <a:r>
              <a:rPr lang="en-US" sz="7200" b="1" err="1">
                <a:solidFill>
                  <a:schemeClr val="bg1"/>
                </a:solidFill>
                <a:latin typeface="Century Gothic" panose="020B0502020202020204" pitchFamily="34" charset="0"/>
                <a:ea typeface="+mn-ea"/>
                <a:cs typeface="+mn-cs"/>
              </a:rPr>
              <a:t>ohiosfec@osu.edu</a:t>
            </a:r>
            <a:endParaRPr lang="en-US" sz="7200" b="1">
              <a:solidFill>
                <a:schemeClr val="bg1"/>
              </a:solidFill>
              <a:latin typeface="Century Gothic" panose="020B0502020202020204" pitchFamily="34" charset="0"/>
              <a:ea typeface="+mn-ea"/>
              <a:cs typeface="+mn-cs"/>
            </a:endParaRPr>
          </a:p>
        </p:txBody>
      </p:sp>
      <p:pic>
        <p:nvPicPr>
          <p:cNvPr id="7" name="Picture 6">
            <a:extLst>
              <a:ext uri="{FF2B5EF4-FFF2-40B4-BE49-F238E27FC236}">
                <a16:creationId xmlns:a16="http://schemas.microsoft.com/office/drawing/2014/main" id="{9FD28DFA-05A4-373F-B491-104CC33B86D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992906" y="8385563"/>
            <a:ext cx="2000006" cy="1461543"/>
          </a:xfrm>
          <a:prstGeom prst="rect">
            <a:avLst/>
          </a:prstGeom>
        </p:spPr>
      </p:pic>
      <p:sp>
        <p:nvSpPr>
          <p:cNvPr id="8" name="TextBox 7">
            <a:extLst>
              <a:ext uri="{FF2B5EF4-FFF2-40B4-BE49-F238E27FC236}">
                <a16:creationId xmlns:a16="http://schemas.microsoft.com/office/drawing/2014/main" id="{712B5AF4-B35F-8630-BDA5-88E17156AAF1}"/>
              </a:ext>
            </a:extLst>
          </p:cNvPr>
          <p:cNvSpPr txBox="1"/>
          <p:nvPr/>
        </p:nvSpPr>
        <p:spPr>
          <a:xfrm>
            <a:off x="295089" y="8385563"/>
            <a:ext cx="7604439" cy="1200329"/>
          </a:xfrm>
          <a:prstGeom prst="rect">
            <a:avLst/>
          </a:prstGeom>
          <a:noFill/>
        </p:spPr>
        <p:txBody>
          <a:bodyPr wrap="square" rtlCol="0">
            <a:spAutoFit/>
          </a:bodyPr>
          <a:lstStyle/>
          <a:p>
            <a:r>
              <a:rPr lang="en-US" sz="3600" b="1">
                <a:solidFill>
                  <a:schemeClr val="tx1">
                    <a:lumMod val="65000"/>
                    <a:lumOff val="35000"/>
                  </a:schemeClr>
                </a:solidFill>
                <a:latin typeface="Century Gothic" panose="020B0502020202020204" pitchFamily="34" charset="0"/>
              </a:rPr>
              <a:t>Ohio Statewide </a:t>
            </a:r>
          </a:p>
          <a:p>
            <a:r>
              <a:rPr lang="en-US" sz="3600" b="1">
                <a:solidFill>
                  <a:schemeClr val="tx1">
                    <a:lumMod val="65000"/>
                    <a:lumOff val="35000"/>
                  </a:schemeClr>
                </a:solidFill>
                <a:latin typeface="Century Gothic" panose="020B0502020202020204" pitchFamily="34" charset="0"/>
              </a:rPr>
              <a:t>Family Engagement Center</a:t>
            </a:r>
          </a:p>
        </p:txBody>
      </p:sp>
      <p:sp>
        <p:nvSpPr>
          <p:cNvPr id="6" name="TextBox 5">
            <a:extLst>
              <a:ext uri="{FF2B5EF4-FFF2-40B4-BE49-F238E27FC236}">
                <a16:creationId xmlns:a16="http://schemas.microsoft.com/office/drawing/2014/main" id="{239D9D8C-FDC1-3D6C-72C4-774A32A7AC5A}"/>
              </a:ext>
            </a:extLst>
          </p:cNvPr>
          <p:cNvSpPr txBox="1"/>
          <p:nvPr/>
        </p:nvSpPr>
        <p:spPr>
          <a:xfrm>
            <a:off x="480440" y="7037515"/>
            <a:ext cx="9823620" cy="553998"/>
          </a:xfrm>
          <a:prstGeom prst="rect">
            <a:avLst/>
          </a:prstGeom>
          <a:noFill/>
        </p:spPr>
        <p:txBody>
          <a:bodyPr wrap="square">
            <a:spAutoFit/>
          </a:bodyPr>
          <a:lstStyle/>
          <a:p>
            <a:r>
              <a:rPr lang="en-US" sz="3000" b="1">
                <a:solidFill>
                  <a:schemeClr val="bg1"/>
                </a:solidFill>
                <a:latin typeface="Century Gothic" panose="020B0502020202020204" pitchFamily="34" charset="0"/>
                <a:cs typeface="Arial" panose="020B0604020202020204" pitchFamily="34" charset="0"/>
              </a:rPr>
              <a:t>LinkedIn | ohiofamiliesengage.osu.edu</a:t>
            </a:r>
          </a:p>
        </p:txBody>
      </p:sp>
      <p:cxnSp>
        <p:nvCxnSpPr>
          <p:cNvPr id="10" name="Straight Connector 9">
            <a:extLst>
              <a:ext uri="{FF2B5EF4-FFF2-40B4-BE49-F238E27FC236}">
                <a16:creationId xmlns:a16="http://schemas.microsoft.com/office/drawing/2014/main" id="{14C1FFFD-F7B9-0358-8960-279525373EF7}"/>
              </a:ext>
              <a:ext uri="{C183D7F6-B498-43B3-948B-1728B52AA6E4}">
                <adec:decorative xmlns:adec="http://schemas.microsoft.com/office/drawing/2017/decorative" val="1"/>
              </a:ext>
            </a:extLst>
          </p:cNvPr>
          <p:cNvCxnSpPr/>
          <p:nvPr/>
        </p:nvCxnSpPr>
        <p:spPr>
          <a:xfrm>
            <a:off x="591653" y="6858000"/>
            <a:ext cx="4561118"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2140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31445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p:cNvSpPr txBox="1"/>
          <p:nvPr/>
        </p:nvSpPr>
        <p:spPr>
          <a:xfrm>
            <a:off x="6553200" y="4871211"/>
            <a:ext cx="12616379" cy="1527854"/>
          </a:xfrm>
          <a:prstGeom prst="rect">
            <a:avLst/>
          </a:prstGeom>
        </p:spPr>
        <p:txBody>
          <a:bodyPr lIns="0" tIns="0" rIns="0" bIns="0" rtlCol="0" anchor="t">
            <a:spAutoFit/>
          </a:bodyPr>
          <a:lstStyle/>
          <a:p>
            <a:pPr algn="l">
              <a:lnSpc>
                <a:spcPts val="12600"/>
              </a:lnSpc>
            </a:pPr>
            <a:r>
              <a:rPr lang="en-US" sz="8800" spc="1200" dirty="0">
                <a:solidFill>
                  <a:srgbClr val="FFFFFF"/>
                </a:solidFill>
                <a:latin typeface="Poppins Bold" panose="020B0604020202020204" charset="0"/>
                <a:ea typeface="Lato 1"/>
                <a:cs typeface="Poppins Bold" panose="020B0604020202020204" charset="0"/>
                <a:sym typeface="Lato 1"/>
              </a:rPr>
              <a:t>&amp;UPDATES</a:t>
            </a:r>
          </a:p>
        </p:txBody>
      </p:sp>
      <p:sp>
        <p:nvSpPr>
          <p:cNvPr id="13" name="TextBox 13"/>
          <p:cNvSpPr txBox="1"/>
          <p:nvPr/>
        </p:nvSpPr>
        <p:spPr>
          <a:xfrm>
            <a:off x="6400800" y="3758840"/>
            <a:ext cx="13223437" cy="1258678"/>
          </a:xfrm>
          <a:prstGeom prst="rect">
            <a:avLst/>
          </a:prstGeom>
        </p:spPr>
        <p:txBody>
          <a:bodyPr wrap="square" lIns="0" tIns="0" rIns="0" bIns="0" rtlCol="0" anchor="t">
            <a:spAutoFit/>
          </a:bodyPr>
          <a:lstStyle/>
          <a:p>
            <a:pPr algn="l">
              <a:lnSpc>
                <a:spcPts val="10080"/>
              </a:lnSpc>
            </a:pPr>
            <a:r>
              <a:rPr lang="en-US" sz="8000" b="1" spc="480" dirty="0">
                <a:solidFill>
                  <a:srgbClr val="FFFFFF"/>
                </a:solidFill>
                <a:latin typeface="Poppins Bold"/>
                <a:ea typeface="Poppins Bold"/>
                <a:cs typeface="Poppins Bold"/>
                <a:sym typeface="Poppins Bold"/>
              </a:rPr>
              <a:t>LEGAL INFORMATION </a:t>
            </a:r>
          </a:p>
        </p:txBody>
      </p:sp>
      <p:sp>
        <p:nvSpPr>
          <p:cNvPr id="14" name="TextBox 14"/>
          <p:cNvSpPr txBox="1"/>
          <p:nvPr/>
        </p:nvSpPr>
        <p:spPr>
          <a:xfrm>
            <a:off x="1037306" y="8390261"/>
            <a:ext cx="12616379" cy="1170770"/>
          </a:xfrm>
          <a:prstGeom prst="rect">
            <a:avLst/>
          </a:prstGeom>
        </p:spPr>
        <p:txBody>
          <a:bodyPr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MARIA L. MARKAKIS, ESQ. </a:t>
            </a:r>
          </a:p>
          <a:p>
            <a:pPr algn="l">
              <a:lnSpc>
                <a:spcPts val="4795"/>
              </a:lnSpc>
            </a:pPr>
            <a:r>
              <a:rPr lang="en-US" sz="3200" spc="342" dirty="0">
                <a:solidFill>
                  <a:srgbClr val="FFFFFF"/>
                </a:solidFill>
                <a:latin typeface="Lato 2"/>
                <a:ea typeface="Lato 2"/>
                <a:cs typeface="Lato 2"/>
                <a:sym typeface="Lato 2"/>
              </a:rPr>
              <a:t>PETERS KALAIL &amp; MARKAKIS Co., LPA </a:t>
            </a:r>
          </a:p>
        </p:txBody>
      </p:sp>
      <p:sp>
        <p:nvSpPr>
          <p:cNvPr id="15" name="TextBox 15"/>
          <p:cNvSpPr txBox="1"/>
          <p:nvPr/>
        </p:nvSpPr>
        <p:spPr>
          <a:xfrm>
            <a:off x="2039508" y="6819918"/>
            <a:ext cx="12616379" cy="579743"/>
          </a:xfrm>
          <a:prstGeom prst="rect">
            <a:avLst/>
          </a:prstGeom>
        </p:spPr>
        <p:txBody>
          <a:bodyPr lIns="0" tIns="0" rIns="0" bIns="0" rtlCol="0" anchor="t">
            <a:spAutoFit/>
          </a:bodyPr>
          <a:lstStyle/>
          <a:p>
            <a:pPr algn="l">
              <a:lnSpc>
                <a:spcPts val="4795"/>
              </a:lnSpc>
            </a:pPr>
            <a:r>
              <a:rPr lang="en-US" sz="3425" b="1" spc="342">
                <a:solidFill>
                  <a:srgbClr val="FFFFFF"/>
                </a:solidFill>
                <a:latin typeface="Lato 2 Bold"/>
                <a:ea typeface="Lato 2 Bold"/>
                <a:cs typeface="Lato 2 Bold"/>
                <a:sym typeface="Lato 2 Bold"/>
              </a:rPr>
              <a:t>AUGUST 2025</a:t>
            </a:r>
          </a:p>
        </p:txBody>
      </p:sp>
      <p:grpSp>
        <p:nvGrpSpPr>
          <p:cNvPr id="16" name="Group 12">
            <a:extLst>
              <a:ext uri="{FF2B5EF4-FFF2-40B4-BE49-F238E27FC236}">
                <a16:creationId xmlns:a16="http://schemas.microsoft.com/office/drawing/2014/main" id="{D72DC6DD-B8F1-99D8-0649-F0E08C961ADF}"/>
              </a:ext>
            </a:extLst>
          </p:cNvPr>
          <p:cNvGrpSpPr>
            <a:grpSpLocks noChangeAspect="1"/>
          </p:cNvGrpSpPr>
          <p:nvPr/>
        </p:nvGrpSpPr>
        <p:grpSpPr>
          <a:xfrm>
            <a:off x="1010884" y="2520315"/>
            <a:ext cx="5246391" cy="5246370"/>
            <a:chOff x="0" y="0"/>
            <a:chExt cx="6350000" cy="6349975"/>
          </a:xfrm>
        </p:grpSpPr>
        <p:sp>
          <p:nvSpPr>
            <p:cNvPr id="17" name="Freeform 13">
              <a:extLst>
                <a:ext uri="{FF2B5EF4-FFF2-40B4-BE49-F238E27FC236}">
                  <a16:creationId xmlns:a16="http://schemas.microsoft.com/office/drawing/2014/main" id="{6CD6C949-C88F-30DA-844B-088747BEE645}"/>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a:stretch>
            </a:blipFill>
          </p:spPr>
        </p:sp>
      </p:grpSp>
      <p:pic>
        <p:nvPicPr>
          <p:cNvPr id="20" name="Picture 19">
            <a:extLst>
              <a:ext uri="{FF2B5EF4-FFF2-40B4-BE49-F238E27FC236}">
                <a16:creationId xmlns:a16="http://schemas.microsoft.com/office/drawing/2014/main" id="{7A2C121F-CBF1-308C-66A2-2A13837BACDC}"/>
              </a:ext>
            </a:extLst>
          </p:cNvPr>
          <p:cNvPicPr>
            <a:picLocks noChangeAspect="1"/>
          </p:cNvPicPr>
          <p:nvPr/>
        </p:nvPicPr>
        <p:blipFill>
          <a:blip r:embed="rId6"/>
          <a:stretch>
            <a:fillRect/>
          </a:stretch>
        </p:blipFill>
        <p:spPr>
          <a:xfrm>
            <a:off x="1010884" y="2520315"/>
            <a:ext cx="5246391" cy="5246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83707" y="2298428"/>
            <a:ext cx="9079152" cy="3440685"/>
          </a:xfrm>
          <a:prstGeom prst="rect">
            <a:avLst/>
          </a:prstGeom>
        </p:spPr>
        <p:txBody>
          <a:bodyPr vert="horz" wrap="square" lIns="0" tIns="389890" rIns="0" bIns="0" rtlCol="0">
            <a:spAutoFit/>
          </a:bodyPr>
          <a:lstStyle/>
          <a:p>
            <a:pPr marL="1327785" marR="5080" indent="-1315720" algn="ctr"/>
            <a:r>
              <a:rPr lang="en-US" sz="6600" b="1" spc="-10" dirty="0">
                <a:solidFill>
                  <a:srgbClr val="466C8A"/>
                </a:solidFill>
                <a:latin typeface="Bebas Kai"/>
                <a:cs typeface="Bebas Kai"/>
              </a:rPr>
              <a:t>2026 Case Law </a:t>
            </a:r>
          </a:p>
          <a:p>
            <a:pPr marL="1327785" marR="5080" indent="-1315720" algn="ctr"/>
            <a:r>
              <a:rPr lang="en-US" sz="6600" b="1" spc="-10" dirty="0">
                <a:solidFill>
                  <a:srgbClr val="466C8A"/>
                </a:solidFill>
                <a:latin typeface="Bebas Kai"/>
                <a:cs typeface="Bebas Kai"/>
              </a:rPr>
              <a:t>and</a:t>
            </a:r>
          </a:p>
          <a:p>
            <a:pPr marL="1327785" marR="5080" indent="-1315720" algn="ctr"/>
            <a:r>
              <a:rPr lang="en-US" sz="6600" b="1" spc="-10" dirty="0">
                <a:solidFill>
                  <a:srgbClr val="466C8A"/>
                </a:solidFill>
                <a:latin typeface="Bebas Kai"/>
                <a:cs typeface="Bebas Kai"/>
              </a:rPr>
              <a:t>Legislative Update</a:t>
            </a:r>
          </a:p>
        </p:txBody>
      </p:sp>
      <p:grpSp>
        <p:nvGrpSpPr>
          <p:cNvPr id="4" name="object 4"/>
          <p:cNvGrpSpPr/>
          <p:nvPr/>
        </p:nvGrpSpPr>
        <p:grpSpPr>
          <a:xfrm>
            <a:off x="0" y="929"/>
            <a:ext cx="18304564" cy="10325102"/>
            <a:chOff x="0" y="-1"/>
            <a:chExt cx="18304564" cy="10287001"/>
          </a:xfrm>
        </p:grpSpPr>
        <p:pic>
          <p:nvPicPr>
            <p:cNvPr id="5" name="object 5"/>
            <p:cNvPicPr/>
            <p:nvPr/>
          </p:nvPicPr>
          <p:blipFill>
            <a:blip r:embed="rId2" cstate="print"/>
            <a:stretch>
              <a:fillRect/>
            </a:stretch>
          </p:blipFill>
          <p:spPr>
            <a:xfrm>
              <a:off x="294146" y="0"/>
              <a:ext cx="9848835" cy="2249500"/>
            </a:xfrm>
            <a:prstGeom prst="rect">
              <a:avLst/>
            </a:prstGeom>
          </p:spPr>
        </p:pic>
        <p:pic>
          <p:nvPicPr>
            <p:cNvPr id="7" name="object 7"/>
            <p:cNvPicPr/>
            <p:nvPr/>
          </p:nvPicPr>
          <p:blipFill>
            <a:blip r:embed="rId3" cstate="print"/>
            <a:stretch>
              <a:fillRect/>
            </a:stretch>
          </p:blipFill>
          <p:spPr>
            <a:xfrm>
              <a:off x="8609771" y="-1"/>
              <a:ext cx="9694793" cy="10287000"/>
            </a:xfrm>
            <a:prstGeom prst="rect">
              <a:avLst/>
            </a:prstGeom>
          </p:spPr>
        </p:pic>
        <p:pic>
          <p:nvPicPr>
            <p:cNvPr id="6" name="object 6"/>
            <p:cNvPicPr/>
            <p:nvPr/>
          </p:nvPicPr>
          <p:blipFill>
            <a:blip r:embed="rId4" cstate="print"/>
            <a:stretch>
              <a:fillRect/>
            </a:stretch>
          </p:blipFill>
          <p:spPr>
            <a:xfrm>
              <a:off x="738466" y="132669"/>
              <a:ext cx="4747934" cy="1577335"/>
            </a:xfrm>
            <a:prstGeom prst="rect">
              <a:avLst/>
            </a:prstGeom>
          </p:spPr>
        </p:pic>
        <p:pic>
          <p:nvPicPr>
            <p:cNvPr id="8" name="object 8"/>
            <p:cNvPicPr/>
            <p:nvPr/>
          </p:nvPicPr>
          <p:blipFill>
            <a:blip r:embed="rId5" cstate="print"/>
            <a:stretch>
              <a:fillRect/>
            </a:stretch>
          </p:blipFill>
          <p:spPr>
            <a:xfrm>
              <a:off x="0" y="0"/>
              <a:ext cx="738466" cy="10287000"/>
            </a:xfrm>
            <a:prstGeom prst="rect">
              <a:avLst/>
            </a:prstGeom>
          </p:spPr>
        </p:pic>
      </p:grpSp>
      <p:sp>
        <p:nvSpPr>
          <p:cNvPr id="3" name="object 3"/>
          <p:cNvSpPr txBox="1"/>
          <p:nvPr/>
        </p:nvSpPr>
        <p:spPr>
          <a:xfrm>
            <a:off x="14249400" y="8215062"/>
            <a:ext cx="4456043" cy="1370760"/>
          </a:xfrm>
          <a:prstGeom prst="rect">
            <a:avLst/>
          </a:prstGeom>
        </p:spPr>
        <p:txBody>
          <a:bodyPr vert="horz" wrap="square" lIns="0" tIns="11430" rIns="0" bIns="0" rtlCol="0">
            <a:spAutoFit/>
          </a:bodyPr>
          <a:lstStyle/>
          <a:p>
            <a:pPr marL="12700" marR="5080">
              <a:lnSpc>
                <a:spcPct val="101400"/>
              </a:lnSpc>
              <a:spcBef>
                <a:spcPts val="90"/>
              </a:spcBef>
            </a:pPr>
            <a:r>
              <a:rPr lang="en-US" sz="2600" b="1" spc="-10" dirty="0">
                <a:solidFill>
                  <a:schemeClr val="bg1"/>
                </a:solidFill>
                <a:latin typeface="Montserrat"/>
                <a:cs typeface="Montserrat"/>
              </a:rPr>
              <a:t>Maria L. Markakis, Esq.</a:t>
            </a:r>
          </a:p>
          <a:p>
            <a:pPr marL="12700" marR="5080">
              <a:lnSpc>
                <a:spcPct val="101400"/>
              </a:lnSpc>
              <a:spcBef>
                <a:spcPts val="90"/>
              </a:spcBef>
            </a:pPr>
            <a:r>
              <a:rPr lang="en-US" sz="2000" spc="-10" dirty="0">
                <a:solidFill>
                  <a:schemeClr val="bg1"/>
                </a:solidFill>
                <a:latin typeface="Montserrat"/>
                <a:cs typeface="Montserrat"/>
              </a:rPr>
              <a:t>mlmarkakis@ohioedlaw.com</a:t>
            </a:r>
          </a:p>
          <a:p>
            <a:pPr marL="12700" marR="5080">
              <a:lnSpc>
                <a:spcPct val="101400"/>
              </a:lnSpc>
              <a:spcBef>
                <a:spcPts val="90"/>
              </a:spcBef>
            </a:pPr>
            <a:r>
              <a:rPr sz="2000" dirty="0">
                <a:solidFill>
                  <a:schemeClr val="bg1"/>
                </a:solidFill>
                <a:latin typeface="Montserrat"/>
                <a:cs typeface="Montserrat"/>
              </a:rPr>
              <a:t>216-503-</a:t>
            </a:r>
            <a:r>
              <a:rPr sz="2000" spc="-20" dirty="0">
                <a:solidFill>
                  <a:schemeClr val="bg1"/>
                </a:solidFill>
                <a:latin typeface="Montserrat"/>
                <a:cs typeface="Montserrat"/>
              </a:rPr>
              <a:t>5055</a:t>
            </a:r>
            <a:endParaRPr sz="2000" dirty="0">
              <a:solidFill>
                <a:schemeClr val="bg1"/>
              </a:solidFill>
              <a:latin typeface="Montserrat"/>
              <a:cs typeface="Montserrat"/>
            </a:endParaRPr>
          </a:p>
          <a:p>
            <a:pPr marL="12700">
              <a:lnSpc>
                <a:spcPct val="100000"/>
              </a:lnSpc>
              <a:spcBef>
                <a:spcPts val="45"/>
              </a:spcBef>
            </a:pPr>
            <a:r>
              <a:rPr sz="2000" spc="-10" dirty="0">
                <a:solidFill>
                  <a:schemeClr val="bg1"/>
                </a:solidFill>
                <a:latin typeface="Montserrat"/>
                <a:cs typeface="Montserrat"/>
                <a:hlinkClick r:id="rId6">
                  <a:extLst>
                    <a:ext uri="{A12FA001-AC4F-418D-AE19-62706E023703}">
                      <ahyp:hlinkClr xmlns:ahyp="http://schemas.microsoft.com/office/drawing/2018/hyperlinkcolor" val="tx"/>
                    </a:ext>
                  </a:extLst>
                </a:hlinkClick>
              </a:rPr>
              <a:t>www.ohioedlaw.com</a:t>
            </a:r>
            <a:endParaRPr sz="2000" dirty="0">
              <a:solidFill>
                <a:schemeClr val="bg1"/>
              </a:solidFill>
              <a:latin typeface="Montserrat"/>
              <a:cs typeface="Montserrat"/>
            </a:endParaRPr>
          </a:p>
        </p:txBody>
      </p:sp>
      <p:pic>
        <p:nvPicPr>
          <p:cNvPr id="10" name="Picture 9">
            <a:extLst>
              <a:ext uri="{FF2B5EF4-FFF2-40B4-BE49-F238E27FC236}">
                <a16:creationId xmlns:a16="http://schemas.microsoft.com/office/drawing/2014/main" id="{64C614F5-0C1B-855E-49E8-8081A4193972}"/>
              </a:ext>
            </a:extLst>
          </p:cNvPr>
          <p:cNvPicPr>
            <a:picLocks noChangeAspect="1"/>
          </p:cNvPicPr>
          <p:nvPr/>
        </p:nvPicPr>
        <p:blipFill>
          <a:blip r:embed="rId7"/>
          <a:stretch>
            <a:fillRect/>
          </a:stretch>
        </p:blipFill>
        <p:spPr>
          <a:xfrm>
            <a:off x="2234517" y="5490943"/>
            <a:ext cx="6596186" cy="4347910"/>
          </a:xfrm>
          <a:prstGeom prst="rect">
            <a:avLst/>
          </a:prstGeom>
          <a:effectLst>
            <a:softEdge rad="635000"/>
          </a:effectLst>
        </p:spPr>
      </p:pic>
      <p:pic>
        <p:nvPicPr>
          <p:cNvPr id="15" name="Picture 14">
            <a:extLst>
              <a:ext uri="{FF2B5EF4-FFF2-40B4-BE49-F238E27FC236}">
                <a16:creationId xmlns:a16="http://schemas.microsoft.com/office/drawing/2014/main" id="{5E8F3BB9-D580-B858-6EFA-03343F4BC459}"/>
              </a:ext>
            </a:extLst>
          </p:cNvPr>
          <p:cNvPicPr>
            <a:picLocks noChangeAspect="1"/>
          </p:cNvPicPr>
          <p:nvPr/>
        </p:nvPicPr>
        <p:blipFill>
          <a:blip r:embed="rId8"/>
          <a:stretch>
            <a:fillRect/>
          </a:stretch>
        </p:blipFill>
        <p:spPr>
          <a:xfrm>
            <a:off x="5817717" y="134090"/>
            <a:ext cx="3896801" cy="159313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8000" cy="10287000"/>
          </a:xfrm>
          <a:prstGeom prst="rect">
            <a:avLst/>
          </a:prstGeom>
        </p:spPr>
      </p:pic>
      <p:sp>
        <p:nvSpPr>
          <p:cNvPr id="3" name="object 3"/>
          <p:cNvSpPr/>
          <p:nvPr/>
        </p:nvSpPr>
        <p:spPr>
          <a:xfrm>
            <a:off x="789622" y="714375"/>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a:p>
        </p:txBody>
      </p:sp>
      <p:sp>
        <p:nvSpPr>
          <p:cNvPr id="4" name="object 4" descr="$PPTXTitle"/>
          <p:cNvSpPr txBox="1">
            <a:spLocks noGrp="1"/>
          </p:cNvSpPr>
          <p:nvPr>
            <p:ph type="title"/>
          </p:nvPr>
        </p:nvSpPr>
        <p:spPr>
          <a:xfrm>
            <a:off x="4572000" y="746805"/>
            <a:ext cx="8658789" cy="1245853"/>
          </a:xfrm>
          <a:prstGeom prst="rect">
            <a:avLst/>
          </a:prstGeom>
        </p:spPr>
        <p:txBody>
          <a:bodyPr vert="horz" wrap="square" lIns="0" tIns="14604" rIns="0" bIns="0" rtlCol="0">
            <a:spAutoFit/>
          </a:bodyPr>
          <a:lstStyle/>
          <a:p>
            <a:pPr marL="12700">
              <a:lnSpc>
                <a:spcPct val="100000"/>
              </a:lnSpc>
              <a:spcBef>
                <a:spcPts val="114"/>
              </a:spcBef>
              <a:spcAft>
                <a:spcPts val="1200"/>
              </a:spcAft>
            </a:pPr>
            <a:r>
              <a:rPr dirty="0"/>
              <a:t>TABLE</a:t>
            </a:r>
            <a:r>
              <a:rPr spc="-150" dirty="0"/>
              <a:t> </a:t>
            </a:r>
            <a:r>
              <a:rPr dirty="0"/>
              <a:t>OF</a:t>
            </a:r>
            <a:r>
              <a:rPr spc="-254" dirty="0"/>
              <a:t> </a:t>
            </a:r>
            <a:r>
              <a:rPr spc="-10" dirty="0"/>
              <a:t>CONTENTS</a:t>
            </a:r>
          </a:p>
        </p:txBody>
      </p:sp>
      <p:sp>
        <p:nvSpPr>
          <p:cNvPr id="5" name="object 5"/>
          <p:cNvSpPr txBox="1">
            <a:spLocks noGrp="1"/>
          </p:cNvSpPr>
          <p:nvPr>
            <p:ph type="body" idx="1"/>
          </p:nvPr>
        </p:nvSpPr>
        <p:spPr>
          <a:xfrm>
            <a:off x="1943099" y="2226229"/>
            <a:ext cx="14401800" cy="5675272"/>
          </a:xfrm>
          <a:prstGeom prst="rect">
            <a:avLst/>
          </a:prstGeom>
        </p:spPr>
        <p:txBody>
          <a:bodyPr vert="horz" wrap="square" lIns="0" tIns="12065" rIns="0" bIns="0" rtlCol="0">
            <a:spAutoFit/>
          </a:bodyPr>
          <a:lstStyle/>
          <a:p>
            <a:pPr marL="469900" marR="612775" indent="-457200">
              <a:spcBef>
                <a:spcPts val="600"/>
              </a:spcBef>
              <a:buClr>
                <a:srgbClr val="C00000"/>
              </a:buClr>
              <a:buFont typeface="Wingdings" panose="05000000000000000000" pitchFamily="2" charset="2"/>
              <a:buChar char="Ø"/>
            </a:pPr>
            <a:r>
              <a:rPr lang="en-US" sz="4000" spc="-10" dirty="0"/>
              <a:t>Case Law Update</a:t>
            </a:r>
          </a:p>
          <a:p>
            <a:pPr marL="12700" marR="612775">
              <a:buClr>
                <a:srgbClr val="C00000"/>
              </a:buClr>
            </a:pPr>
            <a:endParaRPr lang="en-US" sz="4000" spc="-10" dirty="0"/>
          </a:p>
          <a:p>
            <a:pPr marL="1427163" indent="-457200" algn="just" defTabSz="898525">
              <a:spcAft>
                <a:spcPts val="2400"/>
              </a:spcAft>
              <a:buClr>
                <a:srgbClr val="363A9E"/>
              </a:buClr>
              <a:buFont typeface="Wingdings" panose="05000000000000000000" pitchFamily="2" charset="2"/>
              <a:buChar char="§"/>
            </a:pPr>
            <a:r>
              <a:rPr lang="en-US" sz="2400" i="1" dirty="0">
                <a:solidFill>
                  <a:srgbClr val="363A9E"/>
                </a:solidFill>
                <a:latin typeface="Montserrat" panose="00000500000000000000" pitchFamily="2" charset="0"/>
              </a:rPr>
              <a:t>Cahall v. New Richmond EVSD</a:t>
            </a:r>
          </a:p>
          <a:p>
            <a:pPr marL="969963" algn="just" defTabSz="898525">
              <a:spcAft>
                <a:spcPts val="2400"/>
              </a:spcAft>
              <a:buClr>
                <a:srgbClr val="363A9E"/>
              </a:buClr>
            </a:pPr>
            <a:endParaRPr lang="en-US" sz="2400" i="1" dirty="0">
              <a:solidFill>
                <a:srgbClr val="363A9E"/>
              </a:solidFill>
              <a:latin typeface="Montserrat" panose="00000500000000000000" pitchFamily="2" charset="0"/>
            </a:endParaRPr>
          </a:p>
          <a:p>
            <a:pPr marL="1427163" indent="-457200" algn="just" defTabSz="898525">
              <a:spcAft>
                <a:spcPts val="2400"/>
              </a:spcAft>
              <a:buClr>
                <a:srgbClr val="363A9E"/>
              </a:buClr>
              <a:buFont typeface="Wingdings" panose="05000000000000000000" pitchFamily="2" charset="2"/>
              <a:buChar char="§"/>
            </a:pPr>
            <a:r>
              <a:rPr lang="en-US" sz="2400" i="1" dirty="0">
                <a:solidFill>
                  <a:srgbClr val="363A9E"/>
                </a:solidFill>
                <a:latin typeface="Montserrat" panose="00000500000000000000" pitchFamily="2" charset="0"/>
              </a:rPr>
              <a:t>Mallick v. Croswell-Lexington Dist. Schools</a:t>
            </a:r>
          </a:p>
          <a:p>
            <a:pPr marL="969963" algn="just" defTabSz="898525">
              <a:spcAft>
                <a:spcPts val="2400"/>
              </a:spcAft>
              <a:buClr>
                <a:srgbClr val="363A9E"/>
              </a:buClr>
            </a:pPr>
            <a:endParaRPr lang="en-US" sz="2400" i="1" dirty="0">
              <a:solidFill>
                <a:srgbClr val="363A9E"/>
              </a:solidFill>
              <a:latin typeface="Montserrat" panose="00000500000000000000" pitchFamily="2" charset="0"/>
            </a:endParaRPr>
          </a:p>
          <a:p>
            <a:pPr marL="1427163" indent="-457200" algn="just" defTabSz="898525">
              <a:spcAft>
                <a:spcPts val="2400"/>
              </a:spcAft>
              <a:buClr>
                <a:srgbClr val="363A9E"/>
              </a:buClr>
              <a:buFont typeface="Wingdings" panose="05000000000000000000" pitchFamily="2" charset="2"/>
              <a:buChar char="§"/>
            </a:pPr>
            <a:r>
              <a:rPr lang="en-US" sz="2400" i="1" dirty="0">
                <a:solidFill>
                  <a:srgbClr val="363A9E"/>
                </a:solidFill>
                <a:latin typeface="Montserrat" panose="00000500000000000000" pitchFamily="2" charset="0"/>
              </a:rPr>
              <a:t>B.A. v. Tri </a:t>
            </a:r>
            <a:r>
              <a:rPr lang="en-US" sz="2400" i="1" dirty="0" err="1">
                <a:solidFill>
                  <a:srgbClr val="363A9E"/>
                </a:solidFill>
                <a:latin typeface="Montserrat" panose="00000500000000000000" pitchFamily="2" charset="0"/>
              </a:rPr>
              <a:t>Cnty</a:t>
            </a:r>
            <a:r>
              <a:rPr lang="en-US" sz="2400" i="1" dirty="0">
                <a:solidFill>
                  <a:srgbClr val="363A9E"/>
                </a:solidFill>
                <a:latin typeface="Montserrat" panose="00000500000000000000" pitchFamily="2" charset="0"/>
              </a:rPr>
              <a:t>. Area Schools</a:t>
            </a:r>
          </a:p>
          <a:p>
            <a:pPr marL="969963" algn="just" defTabSz="898525">
              <a:spcAft>
                <a:spcPts val="2400"/>
              </a:spcAft>
              <a:buClr>
                <a:srgbClr val="363A9E"/>
              </a:buClr>
            </a:pPr>
            <a:endParaRPr lang="en-US" sz="2400" i="1" dirty="0">
              <a:solidFill>
                <a:srgbClr val="363A9E"/>
              </a:solidFill>
              <a:latin typeface="Montserrat" panose="00000500000000000000" pitchFamily="2" charset="0"/>
            </a:endParaRPr>
          </a:p>
          <a:p>
            <a:pPr marL="1427163" indent="-457200" algn="just" defTabSz="898525">
              <a:spcAft>
                <a:spcPts val="2400"/>
              </a:spcAft>
              <a:buClr>
                <a:srgbClr val="363A9E"/>
              </a:buClr>
              <a:buFont typeface="Wingdings" panose="05000000000000000000" pitchFamily="2" charset="2"/>
              <a:buChar char="§"/>
            </a:pPr>
            <a:r>
              <a:rPr lang="en-US" sz="2400" i="1" dirty="0">
                <a:solidFill>
                  <a:srgbClr val="363A9E"/>
                </a:solidFill>
                <a:latin typeface="Montserrat" panose="00000500000000000000" pitchFamily="2" charset="0"/>
              </a:rPr>
              <a:t>Johnson v. Mt. Pleasant Public Schools</a:t>
            </a:r>
          </a:p>
        </p:txBody>
      </p:sp>
      <p:pic>
        <p:nvPicPr>
          <p:cNvPr id="6" name="object 6"/>
          <p:cNvPicPr/>
          <p:nvPr/>
        </p:nvPicPr>
        <p:blipFill>
          <a:blip r:embed="rId3" cstate="print"/>
          <a:stretch>
            <a:fillRect/>
          </a:stretch>
        </p:blipFill>
        <p:spPr>
          <a:xfrm>
            <a:off x="13864368" y="894540"/>
            <a:ext cx="3000430" cy="3064660"/>
          </a:xfrm>
          <a:prstGeom prst="rect">
            <a:avLst/>
          </a:prstGeom>
        </p:spPr>
      </p:pic>
      <p:sp>
        <p:nvSpPr>
          <p:cNvPr id="9" name="Slide Number Placeholder 8">
            <a:extLst>
              <a:ext uri="{FF2B5EF4-FFF2-40B4-BE49-F238E27FC236}">
                <a16:creationId xmlns:a16="http://schemas.microsoft.com/office/drawing/2014/main" id="{BFBA213F-5F97-0AAE-2700-EFF746110614}"/>
              </a:ext>
            </a:extLst>
          </p:cNvPr>
          <p:cNvSpPr>
            <a:spLocks noGrp="1"/>
          </p:cNvSpPr>
          <p:nvPr>
            <p:ph type="sldNum" sz="quarter" idx="7"/>
          </p:nvPr>
        </p:nvSpPr>
        <p:spPr>
          <a:xfrm>
            <a:off x="13167361" y="9566910"/>
            <a:ext cx="4206240" cy="51435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rPr lang="en-US" smtClean="0"/>
              <a:pPr/>
              <a:t>24</a:t>
            </a:fld>
            <a:endParaRPr lang="en-US" sz="2400" dirty="0">
              <a:solidFill>
                <a:schemeClr val="tx2">
                  <a:lumMod val="7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4BE44-CF17-327A-2BA6-4E2C9B7DD27A}"/>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A9ADE56A-0FC2-1A21-9796-207D3DC29927}"/>
              </a:ext>
            </a:extLst>
          </p:cNvPr>
          <p:cNvPicPr/>
          <p:nvPr/>
        </p:nvPicPr>
        <p:blipFill>
          <a:blip r:embed="rId2" cstate="print"/>
          <a:stretch>
            <a:fillRect/>
          </a:stretch>
        </p:blipFill>
        <p:spPr>
          <a:xfrm>
            <a:off x="0" y="0"/>
            <a:ext cx="18288000" cy="10287000"/>
          </a:xfrm>
          <a:prstGeom prst="rect">
            <a:avLst/>
          </a:prstGeom>
        </p:spPr>
      </p:pic>
      <p:sp>
        <p:nvSpPr>
          <p:cNvPr id="3" name="object 3">
            <a:extLst>
              <a:ext uri="{FF2B5EF4-FFF2-40B4-BE49-F238E27FC236}">
                <a16:creationId xmlns:a16="http://schemas.microsoft.com/office/drawing/2014/main" id="{5915E948-FA57-E78C-5BD2-1E9B227F46E5}"/>
              </a:ext>
            </a:extLst>
          </p:cNvPr>
          <p:cNvSpPr/>
          <p:nvPr/>
        </p:nvSpPr>
        <p:spPr>
          <a:xfrm>
            <a:off x="789622" y="746805"/>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a:p>
        </p:txBody>
      </p:sp>
      <p:sp>
        <p:nvSpPr>
          <p:cNvPr id="4" name="object 4" descr="$PPTXTitle">
            <a:extLst>
              <a:ext uri="{FF2B5EF4-FFF2-40B4-BE49-F238E27FC236}">
                <a16:creationId xmlns:a16="http://schemas.microsoft.com/office/drawing/2014/main" id="{C468DC2A-5860-8C89-070F-C7391842E87B}"/>
              </a:ext>
            </a:extLst>
          </p:cNvPr>
          <p:cNvSpPr txBox="1">
            <a:spLocks noGrp="1"/>
          </p:cNvSpPr>
          <p:nvPr>
            <p:ph type="title"/>
          </p:nvPr>
        </p:nvSpPr>
        <p:spPr>
          <a:xfrm>
            <a:off x="4572000" y="746805"/>
            <a:ext cx="8658789" cy="1245853"/>
          </a:xfrm>
          <a:prstGeom prst="rect">
            <a:avLst/>
          </a:prstGeom>
        </p:spPr>
        <p:txBody>
          <a:bodyPr vert="horz" wrap="square" lIns="0" tIns="14604" rIns="0" bIns="0" rtlCol="0">
            <a:spAutoFit/>
          </a:bodyPr>
          <a:lstStyle/>
          <a:p>
            <a:pPr marL="12700">
              <a:lnSpc>
                <a:spcPct val="100000"/>
              </a:lnSpc>
              <a:spcBef>
                <a:spcPts val="114"/>
              </a:spcBef>
              <a:spcAft>
                <a:spcPts val="1200"/>
              </a:spcAft>
            </a:pPr>
            <a:r>
              <a:rPr dirty="0"/>
              <a:t>TABLE</a:t>
            </a:r>
            <a:r>
              <a:rPr spc="-150" dirty="0"/>
              <a:t> </a:t>
            </a:r>
            <a:r>
              <a:rPr dirty="0"/>
              <a:t>OF</a:t>
            </a:r>
            <a:r>
              <a:rPr spc="-254" dirty="0"/>
              <a:t> </a:t>
            </a:r>
            <a:r>
              <a:rPr spc="-10" dirty="0"/>
              <a:t>CONTENTS</a:t>
            </a:r>
          </a:p>
        </p:txBody>
      </p:sp>
      <p:sp>
        <p:nvSpPr>
          <p:cNvPr id="5" name="object 5">
            <a:extLst>
              <a:ext uri="{FF2B5EF4-FFF2-40B4-BE49-F238E27FC236}">
                <a16:creationId xmlns:a16="http://schemas.microsoft.com/office/drawing/2014/main" id="{AABEA596-3D56-7418-7F2D-E09916678934}"/>
              </a:ext>
            </a:extLst>
          </p:cNvPr>
          <p:cNvSpPr txBox="1">
            <a:spLocks noGrp="1"/>
          </p:cNvSpPr>
          <p:nvPr>
            <p:ph type="body" idx="1"/>
          </p:nvPr>
        </p:nvSpPr>
        <p:spPr>
          <a:xfrm>
            <a:off x="1197420" y="1913847"/>
            <a:ext cx="14401800" cy="7691208"/>
          </a:xfrm>
          <a:prstGeom prst="rect">
            <a:avLst/>
          </a:prstGeom>
        </p:spPr>
        <p:txBody>
          <a:bodyPr vert="horz" wrap="square" lIns="0" tIns="12065" rIns="0" bIns="0" rtlCol="0">
            <a:spAutoFit/>
          </a:bodyPr>
          <a:lstStyle/>
          <a:p>
            <a:pPr marL="469900" marR="612775" indent="-457200">
              <a:spcAft>
                <a:spcPts val="1800"/>
              </a:spcAft>
              <a:buClr>
                <a:srgbClr val="C00000"/>
              </a:buClr>
              <a:buFont typeface="Wingdings" panose="05000000000000000000" pitchFamily="2" charset="2"/>
              <a:buChar char="Ø"/>
            </a:pPr>
            <a:r>
              <a:rPr lang="en-US" sz="4000" spc="-10" dirty="0"/>
              <a:t>Legislative Update</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Sub. HB 8:  Parents’ Bill of Rights</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206:  Student Discipline for Actions that Pose an “Imminent and Severe Endangerment”</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96:  Attendance</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10:  Regulate Imitation Meat and Egg Products</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57:  School Policies on Administering Overdose Reversal Drugs</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114:  Age Requirements for Kindergarten Admission</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455:  Operation of Public Schools and </a:t>
            </a:r>
            <a:r>
              <a:rPr lang="en-US" sz="2400" dirty="0" err="1">
                <a:solidFill>
                  <a:srgbClr val="363A9E"/>
                </a:solidFill>
                <a:latin typeface="Montserrat" panose="00000500000000000000" pitchFamily="2" charset="0"/>
              </a:rPr>
              <a:t>ODEW</a:t>
            </a:r>
            <a:endParaRPr lang="en-US" sz="2400" dirty="0">
              <a:solidFill>
                <a:srgbClr val="363A9E"/>
              </a:solidFill>
              <a:latin typeface="Montserrat" panose="00000500000000000000" pitchFamily="2" charset="0"/>
            </a:endParaRP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HB 462:  Student Use of Nasal Epinephrine Delivery Device</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SB 19:  Academic Intervention, Math Improvement and Intervention</a:t>
            </a:r>
          </a:p>
          <a:p>
            <a:pPr marL="1427163" indent="-457200" algn="just" defTabSz="898525">
              <a:spcAft>
                <a:spcPts val="2400"/>
              </a:spcAft>
              <a:buClr>
                <a:srgbClr val="363A9E"/>
              </a:buClr>
              <a:buFont typeface="Wingdings" panose="05000000000000000000" pitchFamily="2" charset="2"/>
              <a:buChar char="§"/>
            </a:pPr>
            <a:r>
              <a:rPr lang="en-US" sz="2400" dirty="0">
                <a:solidFill>
                  <a:srgbClr val="363A9E"/>
                </a:solidFill>
                <a:latin typeface="Montserrat" panose="00000500000000000000" pitchFamily="2" charset="0"/>
              </a:rPr>
              <a:t>SB 276:  Student Mobility Act</a:t>
            </a:r>
            <a:endParaRPr lang="en-US" sz="4000" dirty="0"/>
          </a:p>
        </p:txBody>
      </p:sp>
      <p:pic>
        <p:nvPicPr>
          <p:cNvPr id="6" name="object 6">
            <a:extLst>
              <a:ext uri="{FF2B5EF4-FFF2-40B4-BE49-F238E27FC236}">
                <a16:creationId xmlns:a16="http://schemas.microsoft.com/office/drawing/2014/main" id="{CCBC09C2-FF51-D3BD-F068-0E15BA414B1C}"/>
              </a:ext>
            </a:extLst>
          </p:cNvPr>
          <p:cNvPicPr/>
          <p:nvPr/>
        </p:nvPicPr>
        <p:blipFill>
          <a:blip r:embed="rId3" cstate="print"/>
          <a:stretch>
            <a:fillRect/>
          </a:stretch>
        </p:blipFill>
        <p:spPr>
          <a:xfrm>
            <a:off x="14706600" y="877813"/>
            <a:ext cx="2622924" cy="2817887"/>
          </a:xfrm>
          <a:prstGeom prst="rect">
            <a:avLst/>
          </a:prstGeom>
        </p:spPr>
      </p:pic>
      <p:sp>
        <p:nvSpPr>
          <p:cNvPr id="9" name="Slide Number Placeholder 8">
            <a:extLst>
              <a:ext uri="{FF2B5EF4-FFF2-40B4-BE49-F238E27FC236}">
                <a16:creationId xmlns:a16="http://schemas.microsoft.com/office/drawing/2014/main" id="{855326BB-78A4-E7A9-AA96-FFB742C4EEDE}"/>
              </a:ext>
            </a:extLst>
          </p:cNvPr>
          <p:cNvSpPr>
            <a:spLocks noGrp="1"/>
          </p:cNvSpPr>
          <p:nvPr>
            <p:ph type="sldNum" sz="quarter" idx="7"/>
          </p:nvPr>
        </p:nvSpPr>
        <p:spPr>
          <a:xfrm>
            <a:off x="13167361" y="9566910"/>
            <a:ext cx="4206240" cy="514350"/>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rPr lang="en-US" smtClean="0"/>
              <a:pPr/>
              <a:t>25</a:t>
            </a:fld>
            <a:endParaRPr lang="en-US" sz="2400" dirty="0">
              <a:solidFill>
                <a:schemeClr val="tx2">
                  <a:lumMod val="75000"/>
                </a:schemeClr>
              </a:solidFill>
            </a:endParaRPr>
          </a:p>
        </p:txBody>
      </p:sp>
    </p:spTree>
    <p:extLst>
      <p:ext uri="{BB962C8B-B14F-4D97-AF65-F5344CB8AC3E}">
        <p14:creationId xmlns:p14="http://schemas.microsoft.com/office/powerpoint/2010/main" val="1487221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2F7D2-16DE-4CD0-C1C5-8E11BAE09D4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48D6FFD9-8C97-E14E-A9EA-529EAEB13AB6}"/>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Cahall v. New Richmond EVSD</a:t>
            </a:r>
            <a:endParaRPr lang="en-US" sz="4000" spc="-10" dirty="0"/>
          </a:p>
        </p:txBody>
      </p:sp>
      <p:sp>
        <p:nvSpPr>
          <p:cNvPr id="3" name="object 3">
            <a:extLst>
              <a:ext uri="{FF2B5EF4-FFF2-40B4-BE49-F238E27FC236}">
                <a16:creationId xmlns:a16="http://schemas.microsoft.com/office/drawing/2014/main" id="{DE1A5884-7822-C5B4-50FD-BED9CFFFCAF9}"/>
              </a:ext>
            </a:extLst>
          </p:cNvPr>
          <p:cNvSpPr txBox="1"/>
          <p:nvPr/>
        </p:nvSpPr>
        <p:spPr>
          <a:xfrm>
            <a:off x="1926651" y="2781300"/>
            <a:ext cx="14151550" cy="4169090"/>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3rd grade math/science teacher sued district after receiving 3-day suspension for violation of district’s “controversial issues” policy</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Teacher kept a collection of LGBTQ+ inclusive books on a shelf in her classroom</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Teacher did not use them for instruction purposes but merely had them available for students</a:t>
            </a:r>
          </a:p>
          <a:p>
            <a:pPr marL="914400" indent="-457200" algn="just" defTabSz="898525">
              <a:spcAft>
                <a:spcPts val="6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Community backlash prompted district to investigate</a:t>
            </a:r>
          </a:p>
          <a:p>
            <a:endParaRPr lang="en-US" sz="2400" dirty="0">
              <a:solidFill>
                <a:srgbClr val="363A9E"/>
              </a:solidFill>
              <a:latin typeface="Montserrat" panose="00000500000000000000" pitchFamily="2" charset="0"/>
            </a:endParaRPr>
          </a:p>
        </p:txBody>
      </p:sp>
      <p:sp>
        <p:nvSpPr>
          <p:cNvPr id="5" name="Slide Number Placeholder 8">
            <a:extLst>
              <a:ext uri="{FF2B5EF4-FFF2-40B4-BE49-F238E27FC236}">
                <a16:creationId xmlns:a16="http://schemas.microsoft.com/office/drawing/2014/main" id="{CC04D26F-9B61-987A-0DDC-B4EC432004DC}"/>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26</a:t>
            </a:fld>
            <a:endParaRPr lang="en-US" sz="2400" dirty="0">
              <a:solidFill>
                <a:schemeClr val="tx2">
                  <a:lumMod val="75000"/>
                </a:schemeClr>
              </a:solidFill>
            </a:endParaRPr>
          </a:p>
        </p:txBody>
      </p:sp>
    </p:spTree>
    <p:extLst>
      <p:ext uri="{BB962C8B-B14F-4D97-AF65-F5344CB8AC3E}">
        <p14:creationId xmlns:p14="http://schemas.microsoft.com/office/powerpoint/2010/main" val="1222160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5C2AD-2C1C-D866-28B6-BD56123B8CB2}"/>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E4EEB612-0E5D-BE32-B701-46B3579D3238}"/>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Cahall v. New Richmond EVSD (Cont.)</a:t>
            </a:r>
            <a:endParaRPr lang="en-US" sz="4000" spc="-10" dirty="0"/>
          </a:p>
        </p:txBody>
      </p:sp>
      <p:sp>
        <p:nvSpPr>
          <p:cNvPr id="3" name="object 3">
            <a:extLst>
              <a:ext uri="{FF2B5EF4-FFF2-40B4-BE49-F238E27FC236}">
                <a16:creationId xmlns:a16="http://schemas.microsoft.com/office/drawing/2014/main" id="{37CAF3B3-8154-8BE1-4ABB-62AF6764A00A}"/>
              </a:ext>
            </a:extLst>
          </p:cNvPr>
          <p:cNvSpPr txBox="1"/>
          <p:nvPr/>
        </p:nvSpPr>
        <p:spPr>
          <a:xfrm>
            <a:off x="1926651" y="2781300"/>
            <a:ext cx="14075350" cy="5184753"/>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Superintendent held a pre-disciplinary hearing where teacher admitted to having the books available</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Teacher suspended for 3 days for violation of controversial issues policy because she did not request permission to have the books</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Policy defines “controversial issue” as a </a:t>
            </a:r>
            <a:r>
              <a:rPr lang="en-US" sz="2800" i="1" dirty="0">
                <a:solidFill>
                  <a:srgbClr val="363A9E"/>
                </a:solidFill>
                <a:latin typeface="Montserrat" panose="00000500000000000000" pitchFamily="2" charset="0"/>
                <a:ea typeface="Calibri" panose="020F0502020204030204" pitchFamily="34" charset="0"/>
                <a:cs typeface="Calibri" panose="020F0502020204030204" pitchFamily="34" charset="0"/>
              </a:rPr>
              <a:t>“topic on which opposing points of view have been promulgated by responsible opinion or likely to arouse both support and opposition in the community”</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Teacher sued the district alleging the policy was unconstitutionally vague and that the district violated her freedom of religious expression</a:t>
            </a:r>
          </a:p>
          <a:p>
            <a:endParaRPr lang="en-US" sz="2400" dirty="0">
              <a:solidFill>
                <a:srgbClr val="363A9E"/>
              </a:solidFill>
              <a:latin typeface="Montserrat" panose="00000500000000000000" pitchFamily="2" charset="0"/>
            </a:endParaRPr>
          </a:p>
        </p:txBody>
      </p:sp>
      <p:sp>
        <p:nvSpPr>
          <p:cNvPr id="5" name="Slide Number Placeholder 8">
            <a:extLst>
              <a:ext uri="{FF2B5EF4-FFF2-40B4-BE49-F238E27FC236}">
                <a16:creationId xmlns:a16="http://schemas.microsoft.com/office/drawing/2014/main" id="{CFBC5934-5E77-0ECA-DB60-9670B034082D}"/>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27</a:t>
            </a:fld>
            <a:endParaRPr lang="en-US" sz="2400" dirty="0">
              <a:solidFill>
                <a:schemeClr val="tx2">
                  <a:lumMod val="75000"/>
                </a:schemeClr>
              </a:solidFill>
            </a:endParaRPr>
          </a:p>
        </p:txBody>
      </p:sp>
    </p:spTree>
    <p:extLst>
      <p:ext uri="{BB962C8B-B14F-4D97-AF65-F5344CB8AC3E}">
        <p14:creationId xmlns:p14="http://schemas.microsoft.com/office/powerpoint/2010/main" val="227512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9CD29-34B0-4944-5FB2-E5A057A8A927}"/>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41D60E49-4AF3-707E-EE91-9FBBAED92B3E}"/>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Cahall v. New Richmond EVSD (Cont.)</a:t>
            </a:r>
            <a:endParaRPr lang="en-US" sz="4000" spc="-10" dirty="0"/>
          </a:p>
        </p:txBody>
      </p:sp>
      <p:sp>
        <p:nvSpPr>
          <p:cNvPr id="3" name="object 3">
            <a:extLst>
              <a:ext uri="{FF2B5EF4-FFF2-40B4-BE49-F238E27FC236}">
                <a16:creationId xmlns:a16="http://schemas.microsoft.com/office/drawing/2014/main" id="{A51A80CC-C9F2-82D1-3FC1-010B903F2D9F}"/>
              </a:ext>
            </a:extLst>
          </p:cNvPr>
          <p:cNvSpPr txBox="1"/>
          <p:nvPr/>
        </p:nvSpPr>
        <p:spPr>
          <a:xfrm>
            <a:off x="1926651" y="2781300"/>
            <a:ext cx="14151550" cy="4092146"/>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Court ruled in favor of the district and upheld the suspension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Court determined that the controversial issues policy was not vague, and that the teacher should have known that LGBTQ+ issues would be considered a “controversial issue” under the policy</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Court further held that her religious freedom was not violated as she failed to demonstrate any similarly situated employees were treated differently</a:t>
            </a:r>
          </a:p>
          <a:p>
            <a:endParaRPr lang="en-US" sz="2400" dirty="0">
              <a:solidFill>
                <a:srgbClr val="363A9E"/>
              </a:solidFill>
              <a:latin typeface="Montserrat" panose="00000500000000000000" pitchFamily="2" charset="0"/>
            </a:endParaRPr>
          </a:p>
        </p:txBody>
      </p:sp>
      <p:sp>
        <p:nvSpPr>
          <p:cNvPr id="5" name="Slide Number Placeholder 8">
            <a:extLst>
              <a:ext uri="{FF2B5EF4-FFF2-40B4-BE49-F238E27FC236}">
                <a16:creationId xmlns:a16="http://schemas.microsoft.com/office/drawing/2014/main" id="{B4BC27F2-65B0-60CB-A947-8237FDE056AC}"/>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28</a:t>
            </a:fld>
            <a:endParaRPr lang="en-US" sz="2400" dirty="0">
              <a:solidFill>
                <a:schemeClr val="tx2">
                  <a:lumMod val="75000"/>
                </a:schemeClr>
              </a:solidFill>
            </a:endParaRPr>
          </a:p>
        </p:txBody>
      </p:sp>
    </p:spTree>
    <p:extLst>
      <p:ext uri="{BB962C8B-B14F-4D97-AF65-F5344CB8AC3E}">
        <p14:creationId xmlns:p14="http://schemas.microsoft.com/office/powerpoint/2010/main" val="17339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D50A7-B5B5-5E83-1AAF-79F721F0E2E9}"/>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767B0AD4-3046-2D51-A19E-FBB9A6F69DA2}"/>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Mallick v. Croswell-Lexington Dist. Schools</a:t>
            </a:r>
            <a:endParaRPr lang="en-US" sz="4000" spc="-10" dirty="0"/>
          </a:p>
        </p:txBody>
      </p:sp>
      <p:sp>
        <p:nvSpPr>
          <p:cNvPr id="3" name="object 3">
            <a:extLst>
              <a:ext uri="{FF2B5EF4-FFF2-40B4-BE49-F238E27FC236}">
                <a16:creationId xmlns:a16="http://schemas.microsoft.com/office/drawing/2014/main" id="{89BFE4C4-9AAB-07E7-DF85-8CB329B03878}"/>
              </a:ext>
            </a:extLst>
          </p:cNvPr>
          <p:cNvSpPr txBox="1"/>
          <p:nvPr/>
        </p:nvSpPr>
        <p:spPr>
          <a:xfrm>
            <a:off x="1926651" y="2781300"/>
            <a:ext cx="14075350" cy="4984698"/>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Student in a Michigan school district sued the district alleging the district failed to adequately respond to racial discrimination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Student alleged she experienced various incidents of racial harassment over multiple years in grades 6-9</a:t>
            </a:r>
          </a:p>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Court ruled in district’s favor</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Evidence demonstrated that district responded to each incident</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Law requires a district to respond in a not “clearly unreasonable manner” – it does not require the harassment to be eliminated</a:t>
            </a:r>
          </a:p>
          <a:p>
            <a:endParaRPr lang="en-US" sz="2400" dirty="0">
              <a:solidFill>
                <a:srgbClr val="363A9E"/>
              </a:solidFill>
              <a:latin typeface="Montserrat" panose="00000500000000000000" pitchFamily="2" charset="0"/>
            </a:endParaRPr>
          </a:p>
        </p:txBody>
      </p:sp>
      <p:sp>
        <p:nvSpPr>
          <p:cNvPr id="5" name="Slide Number Placeholder 8">
            <a:extLst>
              <a:ext uri="{FF2B5EF4-FFF2-40B4-BE49-F238E27FC236}">
                <a16:creationId xmlns:a16="http://schemas.microsoft.com/office/drawing/2014/main" id="{21656439-E597-B45A-E8D7-DB1F465D802E}"/>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29</a:t>
            </a:fld>
            <a:endParaRPr lang="en-US" sz="2400" dirty="0">
              <a:solidFill>
                <a:schemeClr val="tx2">
                  <a:lumMod val="75000"/>
                </a:schemeClr>
              </a:solidFill>
            </a:endParaRPr>
          </a:p>
        </p:txBody>
      </p:sp>
    </p:spTree>
    <p:extLst>
      <p:ext uri="{BB962C8B-B14F-4D97-AF65-F5344CB8AC3E}">
        <p14:creationId xmlns:p14="http://schemas.microsoft.com/office/powerpoint/2010/main" val="3584863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BF954-E586-B60E-1F03-2B9BF6740E84}"/>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1F9785B2-2611-950A-4BED-296AD7605246}"/>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B.A. v. Tri </a:t>
            </a:r>
            <a:r>
              <a:rPr lang="en-US" sz="4000" i="1" dirty="0" err="1"/>
              <a:t>Cnty</a:t>
            </a:r>
            <a:r>
              <a:rPr lang="en-US" sz="4000" i="1" dirty="0"/>
              <a:t>. Area Schools</a:t>
            </a:r>
            <a:endParaRPr lang="en-US" sz="4000" spc="-10" dirty="0"/>
          </a:p>
        </p:txBody>
      </p:sp>
      <p:sp>
        <p:nvSpPr>
          <p:cNvPr id="3" name="object 3">
            <a:extLst>
              <a:ext uri="{FF2B5EF4-FFF2-40B4-BE49-F238E27FC236}">
                <a16:creationId xmlns:a16="http://schemas.microsoft.com/office/drawing/2014/main" id="{AC1CCFD5-3FEF-FCF1-4BCD-B5EBFDE2BBE7}"/>
              </a:ext>
            </a:extLst>
          </p:cNvPr>
          <p:cNvSpPr txBox="1"/>
          <p:nvPr/>
        </p:nvSpPr>
        <p:spPr>
          <a:xfrm>
            <a:off x="1926651" y="2781300"/>
            <a:ext cx="14151549" cy="4753865"/>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Students sued school district after being told not to wear “Let’s Go Brandon” T-shirts</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In 2021, during a viral NASCAR moment, a reporter misheard the crowd chanting “F@#k Joe Biden” for “Let’s Go Brandon” and the phrase became a widely known meme</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Two students in a Michigan school district wore t-shirts to school sporting the slogan and were told not to wear them again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family sued the school alleging violations of the student’s First Amendment rights</a:t>
            </a:r>
          </a:p>
        </p:txBody>
      </p:sp>
      <p:sp>
        <p:nvSpPr>
          <p:cNvPr id="5" name="Slide Number Placeholder 8">
            <a:extLst>
              <a:ext uri="{FF2B5EF4-FFF2-40B4-BE49-F238E27FC236}">
                <a16:creationId xmlns:a16="http://schemas.microsoft.com/office/drawing/2014/main" id="{F4143769-ADED-C71D-E30E-4D831B138482}"/>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30</a:t>
            </a:fld>
            <a:endParaRPr lang="en-US" sz="2400" dirty="0">
              <a:solidFill>
                <a:schemeClr val="tx2">
                  <a:lumMod val="75000"/>
                </a:schemeClr>
              </a:solidFill>
            </a:endParaRPr>
          </a:p>
        </p:txBody>
      </p:sp>
    </p:spTree>
    <p:extLst>
      <p:ext uri="{BB962C8B-B14F-4D97-AF65-F5344CB8AC3E}">
        <p14:creationId xmlns:p14="http://schemas.microsoft.com/office/powerpoint/2010/main" val="309887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0A34E-B5B9-743F-847E-1217FC621B61}"/>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1898D5B2-941E-9188-27FC-445753DC99DD}"/>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B.A. v. Tri </a:t>
            </a:r>
            <a:r>
              <a:rPr lang="en-US" sz="4000" i="1" dirty="0" err="1"/>
              <a:t>Cnty</a:t>
            </a:r>
            <a:r>
              <a:rPr lang="en-US" sz="4000" i="1" dirty="0"/>
              <a:t>. Area Schools (Cont.)</a:t>
            </a:r>
            <a:endParaRPr lang="en-US" sz="4000" spc="-10" dirty="0"/>
          </a:p>
        </p:txBody>
      </p:sp>
      <p:sp>
        <p:nvSpPr>
          <p:cNvPr id="3" name="object 3">
            <a:extLst>
              <a:ext uri="{FF2B5EF4-FFF2-40B4-BE49-F238E27FC236}">
                <a16:creationId xmlns:a16="http://schemas.microsoft.com/office/drawing/2014/main" id="{CB183774-E183-9F70-957B-644678F2A099}"/>
              </a:ext>
            </a:extLst>
          </p:cNvPr>
          <p:cNvSpPr txBox="1"/>
          <p:nvPr/>
        </p:nvSpPr>
        <p:spPr>
          <a:xfrm>
            <a:off x="1926651" y="2781300"/>
            <a:ext cx="14151550" cy="3261149"/>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District court ruled in school district’s favor, noting that schools can prohibit students from wearing apparel that contains profanity, schools can also prohibit students from wearing apparel </a:t>
            </a: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that can reasonably be interpreted as profane</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Students appealed to the Sixth Circuit, which upheld the ruling and further added that when the speech is both vulgar and political, </a:t>
            </a: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vulgarity trumps the political aspect of speech at school</a:t>
            </a:r>
          </a:p>
        </p:txBody>
      </p:sp>
      <p:sp>
        <p:nvSpPr>
          <p:cNvPr id="5" name="Slide Number Placeholder 8">
            <a:extLst>
              <a:ext uri="{FF2B5EF4-FFF2-40B4-BE49-F238E27FC236}">
                <a16:creationId xmlns:a16="http://schemas.microsoft.com/office/drawing/2014/main" id="{612C1F9B-7F2E-BAC3-DE8D-3B976A47EC19}"/>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31</a:t>
            </a:fld>
            <a:endParaRPr lang="en-US" sz="2400" dirty="0">
              <a:solidFill>
                <a:schemeClr val="tx2">
                  <a:lumMod val="75000"/>
                </a:schemeClr>
              </a:solidFill>
            </a:endParaRPr>
          </a:p>
        </p:txBody>
      </p:sp>
    </p:spTree>
    <p:extLst>
      <p:ext uri="{BB962C8B-B14F-4D97-AF65-F5344CB8AC3E}">
        <p14:creationId xmlns:p14="http://schemas.microsoft.com/office/powerpoint/2010/main" val="451009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184B6-540A-7EA6-780D-D07FA11800B8}"/>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133468DE-FB31-84D3-B56D-CA36ECAD9F66}"/>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Johnson v. Mt. Pleasant Public Schools</a:t>
            </a:r>
            <a:endParaRPr lang="en-US" sz="4000" spc="-10" dirty="0"/>
          </a:p>
        </p:txBody>
      </p:sp>
      <p:sp>
        <p:nvSpPr>
          <p:cNvPr id="3" name="object 3">
            <a:extLst>
              <a:ext uri="{FF2B5EF4-FFF2-40B4-BE49-F238E27FC236}">
                <a16:creationId xmlns:a16="http://schemas.microsoft.com/office/drawing/2014/main" id="{46A4C84A-2286-7EE2-EAC0-497E39325139}"/>
              </a:ext>
            </a:extLst>
          </p:cNvPr>
          <p:cNvSpPr txBox="1"/>
          <p:nvPr/>
        </p:nvSpPr>
        <p:spPr>
          <a:xfrm>
            <a:off x="1926651" y="2781300"/>
            <a:ext cx="14151549" cy="4153701"/>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Special education student sues district over personal search following threats that student had a gun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A 6th grade student in Michigan with ADD was on an IEP and was known to become violent and angry when stressed</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One day, another student told the school’s assistant principal that the special education student brought a gun to school </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faculty searched his locker and asked the student to pat himself down and show the inside of his pockets, but no gun was revealed</a:t>
            </a:r>
          </a:p>
        </p:txBody>
      </p:sp>
      <p:sp>
        <p:nvSpPr>
          <p:cNvPr id="5" name="Slide Number Placeholder 8">
            <a:extLst>
              <a:ext uri="{FF2B5EF4-FFF2-40B4-BE49-F238E27FC236}">
                <a16:creationId xmlns:a16="http://schemas.microsoft.com/office/drawing/2014/main" id="{7A14B7F6-07D6-1CED-FD01-82BFB0F4B4D7}"/>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32</a:t>
            </a:fld>
            <a:endParaRPr lang="en-US" sz="2400" dirty="0">
              <a:solidFill>
                <a:schemeClr val="tx2">
                  <a:lumMod val="75000"/>
                </a:schemeClr>
              </a:solidFill>
            </a:endParaRPr>
          </a:p>
        </p:txBody>
      </p:sp>
    </p:spTree>
    <p:extLst>
      <p:ext uri="{BB962C8B-B14F-4D97-AF65-F5344CB8AC3E}">
        <p14:creationId xmlns:p14="http://schemas.microsoft.com/office/powerpoint/2010/main" val="1602381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6B1EA-5238-17F8-6751-DE73B0F2C84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CB6AFDA5-57B2-FA60-F447-0CEC49BE4971}"/>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Johnson v. Mt. Pleasant Public Schools (Cont.)</a:t>
            </a:r>
            <a:endParaRPr lang="en-US" sz="4000" spc="-10" dirty="0"/>
          </a:p>
        </p:txBody>
      </p:sp>
      <p:sp>
        <p:nvSpPr>
          <p:cNvPr id="3" name="object 3">
            <a:extLst>
              <a:ext uri="{FF2B5EF4-FFF2-40B4-BE49-F238E27FC236}">
                <a16:creationId xmlns:a16="http://schemas.microsoft.com/office/drawing/2014/main" id="{A538B308-9EC1-CD10-B789-CD61EEC88AEC}"/>
              </a:ext>
            </a:extLst>
          </p:cNvPr>
          <p:cNvSpPr txBox="1"/>
          <p:nvPr/>
        </p:nvSpPr>
        <p:spPr>
          <a:xfrm>
            <a:off x="1926651" y="2781300"/>
            <a:ext cx="14151549" cy="4153701"/>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next day, the special ed. student shouted to another student that he “was lucky the special ed. student did not have his gun on him”</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His locker and belongings were searched again, revealing no gun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According to the special ed. student, his special education teacher asked him to remove his pants and lift up his shirt so the teacher could search for a gun</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student’s mother sued, alleging the district violated her son’s Fourth Amendment rights</a:t>
            </a:r>
          </a:p>
        </p:txBody>
      </p:sp>
      <p:sp>
        <p:nvSpPr>
          <p:cNvPr id="5" name="Slide Number Placeholder 8">
            <a:extLst>
              <a:ext uri="{FF2B5EF4-FFF2-40B4-BE49-F238E27FC236}">
                <a16:creationId xmlns:a16="http://schemas.microsoft.com/office/drawing/2014/main" id="{EE7DC3C8-5ABF-2E48-8452-5D1DE3A5C380}"/>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33</a:t>
            </a:fld>
            <a:endParaRPr lang="en-US" sz="2400" dirty="0">
              <a:solidFill>
                <a:schemeClr val="tx2">
                  <a:lumMod val="75000"/>
                </a:schemeClr>
              </a:solidFill>
            </a:endParaRPr>
          </a:p>
        </p:txBody>
      </p:sp>
    </p:spTree>
    <p:extLst>
      <p:ext uri="{BB962C8B-B14F-4D97-AF65-F5344CB8AC3E}">
        <p14:creationId xmlns:p14="http://schemas.microsoft.com/office/powerpoint/2010/main" val="1369116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B2EB-3898-8ADC-78B9-6486E5203BEB}"/>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6784BBD4-1DBE-5856-5D99-BBA05993429C}"/>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i="1" dirty="0"/>
              <a:t>Johnson v. Mt. Pleasant Public Schools (Cont.)</a:t>
            </a:r>
            <a:endParaRPr lang="en-US" sz="4000" spc="-10" dirty="0"/>
          </a:p>
        </p:txBody>
      </p:sp>
      <p:sp>
        <p:nvSpPr>
          <p:cNvPr id="3" name="object 3">
            <a:extLst>
              <a:ext uri="{FF2B5EF4-FFF2-40B4-BE49-F238E27FC236}">
                <a16:creationId xmlns:a16="http://schemas.microsoft.com/office/drawing/2014/main" id="{87927B6F-6A98-AF89-B4E9-01D73242B51C}"/>
              </a:ext>
            </a:extLst>
          </p:cNvPr>
          <p:cNvSpPr txBox="1"/>
          <p:nvPr/>
        </p:nvSpPr>
        <p:spPr>
          <a:xfrm>
            <a:off x="1926651" y="2781300"/>
            <a:ext cx="14151549" cy="5446363"/>
          </a:xfrm>
          <a:prstGeom prst="rect">
            <a:avLst/>
          </a:prstGeom>
        </p:spPr>
        <p:txBody>
          <a:bodyPr vert="horz" wrap="square" lIns="0" tIns="13970" rIns="0" bIns="0" rtlCol="0">
            <a:spAutoFit/>
          </a:bodyPr>
          <a:lstStyle/>
          <a:p>
            <a:pPr marL="914400" indent="-457200" algn="just" defTabSz="898525">
              <a:spcAft>
                <a:spcPts val="1800"/>
              </a:spcAft>
              <a:buClr>
                <a:srgbClr val="363A9E"/>
              </a:buClr>
              <a:buSzPct val="125000"/>
              <a:buFont typeface="Arial" panose="020B0604020202020204" pitchFamily="34" charset="0"/>
              <a:buChar char="•"/>
            </a:pP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The court ruled in favor of the district</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court looked at two factors to determine whether the search was “unreasonable in a public-school context”: </a:t>
            </a: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(1) whether the search was justified at its inception;</a:t>
            </a: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 and </a:t>
            </a:r>
            <a:r>
              <a:rPr lang="en-US" sz="2800" b="1" dirty="0">
                <a:solidFill>
                  <a:srgbClr val="363A9E"/>
                </a:solidFill>
                <a:latin typeface="Montserrat" panose="00000500000000000000" pitchFamily="2" charset="0"/>
                <a:ea typeface="Calibri" panose="020F0502020204030204" pitchFamily="34" charset="0"/>
                <a:cs typeface="Calibri" panose="020F0502020204030204" pitchFamily="34" charset="0"/>
              </a:rPr>
              <a:t>(2) whether the search that was actually conducted was reasonably related in scope to the circumstances that justified the search in the first place</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The court held that the searches were reasonable in their inception because of the student’s repeated remarks about guns</a:t>
            </a:r>
          </a:p>
          <a:p>
            <a:pPr marL="914400" indent="-457200" algn="just" defTabSz="898525">
              <a:spcAft>
                <a:spcPts val="1800"/>
              </a:spcAft>
              <a:buClr>
                <a:srgbClr val="363A9E"/>
              </a:buClr>
              <a:buSzPct val="125000"/>
              <a:buFont typeface="Arial" panose="020B0604020202020204" pitchFamily="34" charset="0"/>
              <a:buChar char="•"/>
            </a:pPr>
            <a:r>
              <a:rPr lang="en-US" sz="2800" dirty="0">
                <a:solidFill>
                  <a:srgbClr val="363A9E"/>
                </a:solidFill>
                <a:latin typeface="Montserrat" panose="00000500000000000000" pitchFamily="2" charset="0"/>
                <a:ea typeface="Calibri" panose="020F0502020204030204" pitchFamily="34" charset="0"/>
                <a:cs typeface="Calibri" panose="020F0502020204030204" pitchFamily="34" charset="0"/>
              </a:rPr>
              <a:t>Further, concluded that the teacher reasonably believed that he had a “moderate chance of finding evidence of wrongdoing” when he searched the student</a:t>
            </a:r>
          </a:p>
        </p:txBody>
      </p:sp>
      <p:sp>
        <p:nvSpPr>
          <p:cNvPr id="5" name="Slide Number Placeholder 8">
            <a:extLst>
              <a:ext uri="{FF2B5EF4-FFF2-40B4-BE49-F238E27FC236}">
                <a16:creationId xmlns:a16="http://schemas.microsoft.com/office/drawing/2014/main" id="{78E41D99-6F13-6A2A-6393-062CF8191A5E}"/>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34</a:t>
            </a:fld>
            <a:endParaRPr lang="en-US" sz="2400" dirty="0">
              <a:solidFill>
                <a:schemeClr val="tx2">
                  <a:lumMod val="75000"/>
                </a:schemeClr>
              </a:solidFill>
            </a:endParaRPr>
          </a:p>
        </p:txBody>
      </p:sp>
    </p:spTree>
    <p:extLst>
      <p:ext uri="{BB962C8B-B14F-4D97-AF65-F5344CB8AC3E}">
        <p14:creationId xmlns:p14="http://schemas.microsoft.com/office/powerpoint/2010/main" val="3200788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5D6A3-9918-3FC0-0925-85A49E5B3EAE}"/>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0C58E22-6F7D-F89D-E98E-D5B145F3AEF4}"/>
              </a:ext>
            </a:extLst>
          </p:cNvPr>
          <p:cNvPicPr/>
          <p:nvPr/>
        </p:nvPicPr>
        <p:blipFill>
          <a:blip r:embed="rId2" cstate="print"/>
          <a:stretch>
            <a:fillRect/>
          </a:stretch>
        </p:blipFill>
        <p:spPr>
          <a:xfrm>
            <a:off x="0" y="0"/>
            <a:ext cx="18288000" cy="10287000"/>
          </a:xfrm>
          <a:prstGeom prst="rect">
            <a:avLst/>
          </a:prstGeom>
        </p:spPr>
      </p:pic>
      <p:sp>
        <p:nvSpPr>
          <p:cNvPr id="3" name="object 3">
            <a:extLst>
              <a:ext uri="{FF2B5EF4-FFF2-40B4-BE49-F238E27FC236}">
                <a16:creationId xmlns:a16="http://schemas.microsoft.com/office/drawing/2014/main" id="{6B1C0655-3CDB-D053-AF12-B0CF4D9C5C78}"/>
              </a:ext>
            </a:extLst>
          </p:cNvPr>
          <p:cNvSpPr/>
          <p:nvPr/>
        </p:nvSpPr>
        <p:spPr>
          <a:xfrm>
            <a:off x="789711" y="754722"/>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a:p>
        </p:txBody>
      </p:sp>
      <p:sp>
        <p:nvSpPr>
          <p:cNvPr id="5" name="object 5" descr="$PPTXTitle">
            <a:extLst>
              <a:ext uri="{FF2B5EF4-FFF2-40B4-BE49-F238E27FC236}">
                <a16:creationId xmlns:a16="http://schemas.microsoft.com/office/drawing/2014/main" id="{970044DD-CA33-AF06-6B3F-32ECEC8AB96E}"/>
              </a:ext>
            </a:extLst>
          </p:cNvPr>
          <p:cNvSpPr txBox="1">
            <a:spLocks noGrp="1"/>
          </p:cNvSpPr>
          <p:nvPr>
            <p:ph type="title"/>
          </p:nvPr>
        </p:nvSpPr>
        <p:spPr>
          <a:xfrm>
            <a:off x="1371600" y="2491405"/>
            <a:ext cx="6031674" cy="4939172"/>
          </a:xfrm>
          <a:prstGeom prst="rect">
            <a:avLst/>
          </a:prstGeom>
        </p:spPr>
        <p:txBody>
          <a:bodyPr vert="horz" wrap="square" lIns="0" tIns="14604" rIns="0" bIns="0" rtlCol="0">
            <a:spAutoFit/>
          </a:bodyPr>
          <a:lstStyle/>
          <a:p>
            <a:pPr marL="12700" algn="ctr">
              <a:lnSpc>
                <a:spcPct val="100000"/>
              </a:lnSpc>
              <a:spcBef>
                <a:spcPts val="114"/>
              </a:spcBef>
            </a:pPr>
            <a:r>
              <a:rPr lang="en-US" dirty="0"/>
              <a:t>Substitute House Bill 8:</a:t>
            </a:r>
            <a:br>
              <a:rPr lang="en-US" dirty="0"/>
            </a:br>
            <a:r>
              <a:rPr lang="en-US" dirty="0"/>
              <a:t>Parents’ Bill of Rights</a:t>
            </a:r>
            <a:endParaRPr spc="-10" dirty="0"/>
          </a:p>
        </p:txBody>
      </p:sp>
      <p:pic>
        <p:nvPicPr>
          <p:cNvPr id="4" name="Picture 3">
            <a:extLst>
              <a:ext uri="{FF2B5EF4-FFF2-40B4-BE49-F238E27FC236}">
                <a16:creationId xmlns:a16="http://schemas.microsoft.com/office/drawing/2014/main" id="{1B8E5C24-05CD-A636-1462-299367071B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2927" y="1638300"/>
            <a:ext cx="9125362" cy="6772961"/>
          </a:xfrm>
          <a:prstGeom prst="rect">
            <a:avLst/>
          </a:prstGeom>
          <a:noFill/>
        </p:spPr>
      </p:pic>
      <p:sp>
        <p:nvSpPr>
          <p:cNvPr id="9" name="Slide Number Placeholder 8">
            <a:extLst>
              <a:ext uri="{FF2B5EF4-FFF2-40B4-BE49-F238E27FC236}">
                <a16:creationId xmlns:a16="http://schemas.microsoft.com/office/drawing/2014/main" id="{164CB031-B5AA-F49F-7442-5CE0B32D9C46}"/>
              </a:ext>
            </a:extLst>
          </p:cNvPr>
          <p:cNvSpPr txBox="1">
            <a:spLocks/>
          </p:cNvSpPr>
          <p:nvPr/>
        </p:nvSpPr>
        <p:spPr>
          <a:xfrm>
            <a:off x="12884340" y="9046360"/>
            <a:ext cx="4206240" cy="369332"/>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rPr lang="en-US" sz="2400" smtClean="0">
                <a:solidFill>
                  <a:schemeClr val="tx2">
                    <a:lumMod val="75000"/>
                  </a:schemeClr>
                </a:solidFill>
              </a:rPr>
              <a:pPr/>
              <a:t>35</a:t>
            </a:fld>
            <a:endParaRPr lang="en-US" sz="2400" dirty="0">
              <a:solidFill>
                <a:schemeClr val="tx2">
                  <a:lumMod val="75000"/>
                </a:schemeClr>
              </a:solidFill>
            </a:endParaRPr>
          </a:p>
        </p:txBody>
      </p:sp>
    </p:spTree>
    <p:extLst>
      <p:ext uri="{BB962C8B-B14F-4D97-AF65-F5344CB8AC3E}">
        <p14:creationId xmlns:p14="http://schemas.microsoft.com/office/powerpoint/2010/main" val="3098488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A9494-B12A-329F-A365-9147D78F30C7}"/>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BA871BBD-E53A-8207-7C23-7C2EB04720D4}"/>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Sub. HB 8</a:t>
            </a:r>
          </a:p>
        </p:txBody>
      </p:sp>
      <p:sp>
        <p:nvSpPr>
          <p:cNvPr id="3" name="object 3">
            <a:extLst>
              <a:ext uri="{FF2B5EF4-FFF2-40B4-BE49-F238E27FC236}">
                <a16:creationId xmlns:a16="http://schemas.microsoft.com/office/drawing/2014/main" id="{E7DCC3D0-DCB5-BD29-438D-F2670FF77213}"/>
              </a:ext>
            </a:extLst>
          </p:cNvPr>
          <p:cNvSpPr txBox="1"/>
          <p:nvPr/>
        </p:nvSpPr>
        <p:spPr>
          <a:xfrm>
            <a:off x="1926650" y="2781300"/>
            <a:ext cx="14913549" cy="4861587"/>
          </a:xfrm>
          <a:prstGeom prst="rect">
            <a:avLst/>
          </a:prstGeom>
        </p:spPr>
        <p:txBody>
          <a:bodyPr vert="horz" wrap="square" lIns="0" tIns="13970" rIns="0" bIns="0" rtlCol="0">
            <a:spAutoFit/>
          </a:bodyPr>
          <a:lstStyle/>
          <a:p>
            <a:pPr marL="468312" algn="just">
              <a:lnSpc>
                <a:spcPct val="100000"/>
              </a:lnSpc>
              <a:spcAft>
                <a:spcPts val="1800"/>
              </a:spcAft>
              <a:buClr>
                <a:srgbClr val="002060"/>
              </a:buClr>
            </a:pPr>
            <a:r>
              <a:rPr lang="en-US" sz="2400" spc="-10" dirty="0">
                <a:solidFill>
                  <a:srgbClr val="363A9E"/>
                </a:solidFill>
                <a:latin typeface="Montserrat"/>
                <a:cs typeface="Montserrat"/>
              </a:rPr>
              <a:t>Enacts ORC 3313.473, which begins with the statement: “The general assembly maintains that a parent has a fundamental right to make decisions concerning the upbringing, education, and care of the parent's child.”</a:t>
            </a:r>
          </a:p>
          <a:p>
            <a:pPr marL="468312" algn="just">
              <a:lnSpc>
                <a:spcPct val="100000"/>
              </a:lnSpc>
              <a:spcAft>
                <a:spcPts val="1800"/>
              </a:spcAft>
              <a:buClr>
                <a:srgbClr val="002060"/>
              </a:buClr>
            </a:pPr>
            <a:r>
              <a:rPr lang="en-US" sz="2400" spc="-10" dirty="0">
                <a:solidFill>
                  <a:srgbClr val="363A9E"/>
                </a:solidFill>
                <a:latin typeface="Montserrat"/>
                <a:cs typeface="Montserrat"/>
              </a:rPr>
              <a:t>Requires public schools to adopt policies by July 1, 2025, on:</a:t>
            </a:r>
          </a:p>
          <a:p>
            <a:pPr marL="1382713" indent="-468313" algn="just">
              <a:lnSpc>
                <a:spcPct val="100000"/>
              </a:lnSpc>
              <a:spcAft>
                <a:spcPts val="1800"/>
              </a:spcAft>
              <a:buClr>
                <a:srgbClr val="002060"/>
              </a:buClr>
            </a:pPr>
            <a:r>
              <a:rPr lang="en-US" sz="2400" spc="-10" dirty="0">
                <a:solidFill>
                  <a:srgbClr val="363A9E"/>
                </a:solidFill>
                <a:latin typeface="Montserrat"/>
                <a:cs typeface="Montserrat"/>
              </a:rPr>
              <a:t>1)	parental notification on student health and well-being and instructional materials with sexuality content; and </a:t>
            </a:r>
          </a:p>
          <a:p>
            <a:pPr marL="1382713" indent="-468313" algn="just">
              <a:lnSpc>
                <a:spcPct val="100000"/>
              </a:lnSpc>
              <a:spcAft>
                <a:spcPts val="1800"/>
              </a:spcAft>
              <a:buClr>
                <a:srgbClr val="002060"/>
              </a:buClr>
            </a:pPr>
            <a:r>
              <a:rPr lang="en-US" sz="2400" spc="-10" dirty="0">
                <a:solidFill>
                  <a:srgbClr val="363A9E"/>
                </a:solidFill>
                <a:latin typeface="Montserrat"/>
                <a:cs typeface="Montserrat"/>
              </a:rPr>
              <a:t>2)	school district policies for released time courses in religious instruction.</a:t>
            </a:r>
          </a:p>
          <a:p>
            <a:pPr marL="468312" algn="just">
              <a:lnSpc>
                <a:spcPct val="100000"/>
              </a:lnSpc>
              <a:spcAft>
                <a:spcPts val="1800"/>
              </a:spcAft>
              <a:buClr>
                <a:srgbClr val="002060"/>
              </a:buClr>
            </a:pPr>
            <a:r>
              <a:rPr lang="en-US" sz="2400" spc="-10" dirty="0">
                <a:solidFill>
                  <a:srgbClr val="363A9E"/>
                </a:solidFill>
                <a:latin typeface="Montserrat"/>
                <a:cs typeface="Montserrat"/>
              </a:rPr>
              <a:t>The policy must be publicly available and posted on the Board’s website.  See Board Policy 5780.01 Parents’ Bill of Rights.</a:t>
            </a:r>
          </a:p>
          <a:p>
            <a:pPr marL="914400" indent="-446088" algn="just">
              <a:lnSpc>
                <a:spcPct val="100000"/>
              </a:lnSpc>
              <a:spcAft>
                <a:spcPts val="1800"/>
              </a:spcAft>
              <a:buClr>
                <a:srgbClr val="002060"/>
              </a:buClr>
              <a:buFont typeface="Arial" panose="020B0604020202020204" pitchFamily="34" charset="0"/>
              <a:buChar char="•"/>
            </a:pPr>
            <a:endParaRPr lang="en-US" sz="2400" b="1" spc="-10" dirty="0">
              <a:solidFill>
                <a:srgbClr val="363A9E"/>
              </a:solidFill>
              <a:latin typeface="Montserrat"/>
              <a:cs typeface="Montserrat"/>
            </a:endParaRPr>
          </a:p>
        </p:txBody>
      </p:sp>
      <p:sp>
        <p:nvSpPr>
          <p:cNvPr id="5" name="Slide Number Placeholder 8">
            <a:extLst>
              <a:ext uri="{FF2B5EF4-FFF2-40B4-BE49-F238E27FC236}">
                <a16:creationId xmlns:a16="http://schemas.microsoft.com/office/drawing/2014/main" id="{D4BAE7C3-0753-57C6-E944-80FDE482565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36</a:t>
            </a:fld>
            <a:endParaRPr lang="en-US" sz="2400" dirty="0">
              <a:solidFill>
                <a:schemeClr val="tx2">
                  <a:lumMod val="75000"/>
                </a:schemeClr>
              </a:solidFill>
            </a:endParaRPr>
          </a:p>
        </p:txBody>
      </p:sp>
    </p:spTree>
    <p:extLst>
      <p:ext uri="{BB962C8B-B14F-4D97-AF65-F5344CB8AC3E}">
        <p14:creationId xmlns:p14="http://schemas.microsoft.com/office/powerpoint/2010/main" val="1173250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759AE-6617-1D25-2878-6691782B6D55}"/>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783FF7B8-0CD3-530F-4B34-5ED3159F193E}"/>
              </a:ext>
            </a:extLst>
          </p:cNvPr>
          <p:cNvPicPr/>
          <p:nvPr/>
        </p:nvPicPr>
        <p:blipFill>
          <a:blip r:embed="rId2" cstate="print"/>
          <a:stretch>
            <a:fillRect/>
          </a:stretch>
        </p:blipFill>
        <p:spPr>
          <a:xfrm>
            <a:off x="0" y="0"/>
            <a:ext cx="18288000" cy="10287000"/>
          </a:xfrm>
          <a:prstGeom prst="rect">
            <a:avLst/>
          </a:prstGeom>
        </p:spPr>
      </p:pic>
      <p:sp>
        <p:nvSpPr>
          <p:cNvPr id="3" name="object 3">
            <a:extLst>
              <a:ext uri="{FF2B5EF4-FFF2-40B4-BE49-F238E27FC236}">
                <a16:creationId xmlns:a16="http://schemas.microsoft.com/office/drawing/2014/main" id="{A17325AB-AE2C-4ECF-86F3-F8070F5E54E1}"/>
              </a:ext>
            </a:extLst>
          </p:cNvPr>
          <p:cNvSpPr/>
          <p:nvPr/>
        </p:nvSpPr>
        <p:spPr>
          <a:xfrm>
            <a:off x="766265" y="714374"/>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dirty="0"/>
          </a:p>
        </p:txBody>
      </p:sp>
      <p:sp>
        <p:nvSpPr>
          <p:cNvPr id="7" name="Title 6">
            <a:extLst>
              <a:ext uri="{FF2B5EF4-FFF2-40B4-BE49-F238E27FC236}">
                <a16:creationId xmlns:a16="http://schemas.microsoft.com/office/drawing/2014/main" id="{75A5322B-8F25-15DD-56B6-C33EB9A8D0A9}"/>
              </a:ext>
            </a:extLst>
          </p:cNvPr>
          <p:cNvSpPr>
            <a:spLocks noGrp="1"/>
          </p:cNvSpPr>
          <p:nvPr>
            <p:ph type="title"/>
          </p:nvPr>
        </p:nvSpPr>
        <p:spPr>
          <a:xfrm>
            <a:off x="1064662" y="3689745"/>
            <a:ext cx="4902020" cy="2907508"/>
          </a:xfrm>
        </p:spPr>
        <p:txBody>
          <a:bodyPr>
            <a:normAutofit fontScale="90000"/>
          </a:bodyPr>
          <a:lstStyle/>
          <a:p>
            <a:pPr algn="ctr"/>
            <a:r>
              <a:rPr lang="en-US" sz="9600" dirty="0"/>
              <a:t>Sexuality</a:t>
            </a:r>
            <a:br>
              <a:rPr lang="en-US" sz="9600" dirty="0"/>
            </a:br>
            <a:r>
              <a:rPr lang="en-US" sz="9600" dirty="0"/>
              <a:t>Content</a:t>
            </a:r>
          </a:p>
        </p:txBody>
      </p:sp>
      <p:pic>
        <p:nvPicPr>
          <p:cNvPr id="8" name="Picture 2">
            <a:extLst>
              <a:ext uri="{FF2B5EF4-FFF2-40B4-BE49-F238E27FC236}">
                <a16:creationId xmlns:a16="http://schemas.microsoft.com/office/drawing/2014/main" id="{0E4199F6-5409-77AA-5179-B1092E8FF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525" y="714374"/>
            <a:ext cx="11186495" cy="8858250"/>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8">
            <a:extLst>
              <a:ext uri="{FF2B5EF4-FFF2-40B4-BE49-F238E27FC236}">
                <a16:creationId xmlns:a16="http://schemas.microsoft.com/office/drawing/2014/main" id="{AB138488-48F9-4AF5-E924-D76A557181DD}"/>
              </a:ext>
            </a:extLst>
          </p:cNvPr>
          <p:cNvSpPr txBox="1">
            <a:spLocks/>
          </p:cNvSpPr>
          <p:nvPr/>
        </p:nvSpPr>
        <p:spPr>
          <a:xfrm>
            <a:off x="13030200" y="9745146"/>
            <a:ext cx="4206240" cy="369332"/>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rPr lang="en-US" sz="2400" smtClean="0">
                <a:solidFill>
                  <a:schemeClr val="bg1"/>
                </a:solidFill>
              </a:rPr>
              <a:pPr/>
              <a:t>37</a:t>
            </a:fld>
            <a:endParaRPr lang="en-US" sz="2400" dirty="0">
              <a:solidFill>
                <a:schemeClr val="bg1"/>
              </a:solidFill>
            </a:endParaRPr>
          </a:p>
        </p:txBody>
      </p:sp>
    </p:spTree>
    <p:extLst>
      <p:ext uri="{BB962C8B-B14F-4D97-AF65-F5344CB8AC3E}">
        <p14:creationId xmlns:p14="http://schemas.microsoft.com/office/powerpoint/2010/main" val="3523453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99E7D-3487-E131-8B1F-1F5E76E4331D}"/>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F2B6BCB5-0F7A-9C58-5167-893339212D6E}"/>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Sexuality Content</a:t>
            </a:r>
          </a:p>
        </p:txBody>
      </p:sp>
      <p:sp>
        <p:nvSpPr>
          <p:cNvPr id="3" name="object 3">
            <a:extLst>
              <a:ext uri="{FF2B5EF4-FFF2-40B4-BE49-F238E27FC236}">
                <a16:creationId xmlns:a16="http://schemas.microsoft.com/office/drawing/2014/main" id="{8C5B21D0-8662-5C15-287F-F55AE96B2278}"/>
              </a:ext>
            </a:extLst>
          </p:cNvPr>
          <p:cNvSpPr txBox="1"/>
          <p:nvPr/>
        </p:nvSpPr>
        <p:spPr>
          <a:xfrm>
            <a:off x="1692637" y="2857500"/>
            <a:ext cx="14913549" cy="5000087"/>
          </a:xfrm>
          <a:prstGeom prst="rect">
            <a:avLst/>
          </a:prstGeom>
        </p:spPr>
        <p:txBody>
          <a:bodyPr vert="horz" wrap="square" lIns="0" tIns="13970" rIns="0" bIns="0" rtlCol="0">
            <a:spAutoFit/>
          </a:bodyPr>
          <a:lstStyle/>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Defined to mean, “any oral or written instruction, presentation, image, or description of sexual concepts or gender ideology provided in a classroom setting.”</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Does not include instruction or presentation in sexually transmitted infection education, child sexual abuse prevention, and sexual violence prevention education or instruction or presentation emphasizing abstinence, as required by other sections of the Revised Code.</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Does not include “incidental references to sexual concepts or gender ideology occurring outside of formal instruction or presentations on such topics, including references made during class participation and in schoolwork.” </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Must be age-appropriate and developmentally appropriate for the age of the student receiving the instruction, regardless of the age or grade level of the student.  </a:t>
            </a:r>
          </a:p>
          <a:p>
            <a:pPr marL="811212" indent="-342900" algn="just">
              <a:lnSpc>
                <a:spcPct val="100000"/>
              </a:lnSpc>
              <a:spcAft>
                <a:spcPts val="1800"/>
              </a:spcAft>
              <a:buClr>
                <a:srgbClr val="002060"/>
              </a:buClr>
              <a:buFont typeface="Arial" panose="020B0604020202020204" pitchFamily="34" charset="0"/>
              <a:buChar char="•"/>
            </a:pPr>
            <a:endParaRPr lang="en-US" sz="2400" spc="-10" dirty="0">
              <a:solidFill>
                <a:srgbClr val="363A9E"/>
              </a:solidFill>
              <a:latin typeface="Montserrat"/>
              <a:cs typeface="Montserrat"/>
            </a:endParaRPr>
          </a:p>
        </p:txBody>
      </p:sp>
      <p:sp>
        <p:nvSpPr>
          <p:cNvPr id="5" name="Slide Number Placeholder 8">
            <a:extLst>
              <a:ext uri="{FF2B5EF4-FFF2-40B4-BE49-F238E27FC236}">
                <a16:creationId xmlns:a16="http://schemas.microsoft.com/office/drawing/2014/main" id="{5B96BC02-70C6-D4D8-4B42-144D3CAA474B}"/>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38</a:t>
            </a:fld>
            <a:endParaRPr lang="en-US" sz="2400" dirty="0">
              <a:solidFill>
                <a:schemeClr val="tx2">
                  <a:lumMod val="75000"/>
                </a:schemeClr>
              </a:solidFill>
            </a:endParaRPr>
          </a:p>
        </p:txBody>
      </p:sp>
    </p:spTree>
    <p:extLst>
      <p:ext uri="{BB962C8B-B14F-4D97-AF65-F5344CB8AC3E}">
        <p14:creationId xmlns:p14="http://schemas.microsoft.com/office/powerpoint/2010/main" val="1455352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B945-EB18-DF7A-086D-0F2AA1ABAA5E}"/>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6844A7AE-A9FC-18B8-2F12-E7C544A04238}"/>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Sexuality Content (continued)</a:t>
            </a:r>
          </a:p>
        </p:txBody>
      </p:sp>
      <p:sp>
        <p:nvSpPr>
          <p:cNvPr id="3" name="object 3">
            <a:extLst>
              <a:ext uri="{FF2B5EF4-FFF2-40B4-BE49-F238E27FC236}">
                <a16:creationId xmlns:a16="http://schemas.microsoft.com/office/drawing/2014/main" id="{FA718E4F-DEDE-3615-FF2C-9F3920B88C3B}"/>
              </a:ext>
            </a:extLst>
          </p:cNvPr>
          <p:cNvSpPr txBox="1"/>
          <p:nvPr/>
        </p:nvSpPr>
        <p:spPr>
          <a:xfrm>
            <a:off x="1687225" y="2857500"/>
            <a:ext cx="14913549" cy="5138586"/>
          </a:xfrm>
          <a:prstGeom prst="rect">
            <a:avLst/>
          </a:prstGeom>
        </p:spPr>
        <p:txBody>
          <a:bodyPr vert="horz" wrap="square" lIns="0" tIns="13970" rIns="0" bIns="0" rtlCol="0">
            <a:spAutoFit/>
          </a:bodyPr>
          <a:lstStyle/>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"Age-appropriate" and "developmentally appropriate" content refers to activities or items that are generally accepted as suitable for children of the same chronological age or level of maturity or that are determined to be developmentally appropriate for a child, based on the development of cognitive, emotional, physical, and behavioral capacities that are typical for an age or age group. </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Schools and third parties may not provide any instruction that includes sexuality content to students in grades K-3.</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Prior to providing, or permitting a third party to provide, instruction that includes sexuality content, your school must provide parents the opportunity to review any instructional material that includes sexuality content.</a:t>
            </a:r>
          </a:p>
          <a:p>
            <a:pPr marL="811212" indent="-34290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Upon request of the student's parent, a student shall be excused from instruction that includes sexuality content and be permitted to participate in an alternative assignment.</a:t>
            </a:r>
          </a:p>
        </p:txBody>
      </p:sp>
      <p:sp>
        <p:nvSpPr>
          <p:cNvPr id="5" name="Slide Number Placeholder 8">
            <a:extLst>
              <a:ext uri="{FF2B5EF4-FFF2-40B4-BE49-F238E27FC236}">
                <a16:creationId xmlns:a16="http://schemas.microsoft.com/office/drawing/2014/main" id="{88AA6908-07D3-7C57-9358-99DA6297AB94}"/>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39</a:t>
            </a:fld>
            <a:endParaRPr lang="en-US" sz="2400" dirty="0">
              <a:solidFill>
                <a:schemeClr val="tx2">
                  <a:lumMod val="75000"/>
                </a:schemeClr>
              </a:solidFill>
            </a:endParaRPr>
          </a:p>
        </p:txBody>
      </p:sp>
    </p:spTree>
    <p:extLst>
      <p:ext uri="{BB962C8B-B14F-4D97-AF65-F5344CB8AC3E}">
        <p14:creationId xmlns:p14="http://schemas.microsoft.com/office/powerpoint/2010/main" val="1635447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C8961-BEE8-DDA4-9A5C-C49B219BE4D6}"/>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C0D91D5D-E841-5220-009F-43AF68CEFF29}"/>
              </a:ext>
            </a:extLst>
          </p:cNvPr>
          <p:cNvPicPr/>
          <p:nvPr/>
        </p:nvPicPr>
        <p:blipFill>
          <a:blip r:embed="rId3" cstate="print"/>
          <a:stretch>
            <a:fillRect/>
          </a:stretch>
        </p:blipFill>
        <p:spPr>
          <a:xfrm>
            <a:off x="0" y="0"/>
            <a:ext cx="18288000" cy="10287000"/>
          </a:xfrm>
          <a:prstGeom prst="rect">
            <a:avLst/>
          </a:prstGeom>
        </p:spPr>
      </p:pic>
      <p:sp>
        <p:nvSpPr>
          <p:cNvPr id="3" name="object 3">
            <a:extLst>
              <a:ext uri="{FF2B5EF4-FFF2-40B4-BE49-F238E27FC236}">
                <a16:creationId xmlns:a16="http://schemas.microsoft.com/office/drawing/2014/main" id="{5F6FCCC9-3F33-1185-60A0-4EC545C74CA8}"/>
              </a:ext>
            </a:extLst>
          </p:cNvPr>
          <p:cNvSpPr/>
          <p:nvPr/>
        </p:nvSpPr>
        <p:spPr>
          <a:xfrm>
            <a:off x="766265" y="714374"/>
            <a:ext cx="16708755" cy="8858250"/>
          </a:xfrm>
          <a:custGeom>
            <a:avLst/>
            <a:gdLst/>
            <a:ahLst/>
            <a:cxnLst/>
            <a:rect l="l" t="t" r="r" b="b"/>
            <a:pathLst>
              <a:path w="16708755" h="8858250">
                <a:moveTo>
                  <a:pt x="16708577" y="0"/>
                </a:moveTo>
                <a:lnTo>
                  <a:pt x="0" y="0"/>
                </a:lnTo>
                <a:lnTo>
                  <a:pt x="0" y="8858250"/>
                </a:lnTo>
                <a:lnTo>
                  <a:pt x="16708577" y="8858250"/>
                </a:lnTo>
                <a:lnTo>
                  <a:pt x="16708577" y="0"/>
                </a:lnTo>
                <a:close/>
              </a:path>
            </a:pathLst>
          </a:custGeom>
          <a:solidFill>
            <a:srgbClr val="E4EAEF"/>
          </a:solidFill>
        </p:spPr>
        <p:txBody>
          <a:bodyPr wrap="square" lIns="0" tIns="0" rIns="0" bIns="0" rtlCol="0"/>
          <a:lstStyle/>
          <a:p>
            <a:endParaRPr dirty="0"/>
          </a:p>
        </p:txBody>
      </p:sp>
      <p:sp>
        <p:nvSpPr>
          <p:cNvPr id="7" name="Title 6">
            <a:extLst>
              <a:ext uri="{FF2B5EF4-FFF2-40B4-BE49-F238E27FC236}">
                <a16:creationId xmlns:a16="http://schemas.microsoft.com/office/drawing/2014/main" id="{F2C1EABA-A97E-1C5F-D2CC-957E529C784F}"/>
              </a:ext>
            </a:extLst>
          </p:cNvPr>
          <p:cNvSpPr>
            <a:spLocks noGrp="1"/>
          </p:cNvSpPr>
          <p:nvPr>
            <p:ph type="title"/>
          </p:nvPr>
        </p:nvSpPr>
        <p:spPr>
          <a:xfrm>
            <a:off x="1374782" y="2559716"/>
            <a:ext cx="4902020" cy="4924425"/>
          </a:xfrm>
        </p:spPr>
        <p:txBody>
          <a:bodyPr/>
          <a:lstStyle/>
          <a:p>
            <a:pPr algn="ctr"/>
            <a:r>
              <a:rPr lang="en-US" dirty="0"/>
              <a:t>Student Healthcare &amp; </a:t>
            </a:r>
            <a:br>
              <a:rPr lang="en-US" dirty="0"/>
            </a:br>
            <a:r>
              <a:rPr lang="en-US" dirty="0"/>
              <a:t>Well-being</a:t>
            </a:r>
          </a:p>
        </p:txBody>
      </p:sp>
      <p:pic>
        <p:nvPicPr>
          <p:cNvPr id="9" name="Picture 8" descr="A group of children hugging&#10;&#10;AI-generated content may be incorrect.">
            <a:extLst>
              <a:ext uri="{FF2B5EF4-FFF2-40B4-BE49-F238E27FC236}">
                <a16:creationId xmlns:a16="http://schemas.microsoft.com/office/drawing/2014/main" id="{833625A3-F643-83BD-6A85-4F3A123217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2209800"/>
            <a:ext cx="8454389" cy="5867400"/>
          </a:xfrm>
          <a:prstGeom prst="rect">
            <a:avLst/>
          </a:prstGeom>
          <a:solidFill>
            <a:schemeClr val="accent1">
              <a:lumMod val="20000"/>
              <a:lumOff val="80000"/>
              <a:alpha val="0"/>
            </a:schemeClr>
          </a:solidFill>
          <a:ln>
            <a:noFill/>
          </a:ln>
        </p:spPr>
      </p:pic>
      <p:sp>
        <p:nvSpPr>
          <p:cNvPr id="12" name="Slide Number Placeholder 8">
            <a:extLst>
              <a:ext uri="{FF2B5EF4-FFF2-40B4-BE49-F238E27FC236}">
                <a16:creationId xmlns:a16="http://schemas.microsoft.com/office/drawing/2014/main" id="{6086A569-D64F-05E1-71DB-80717932B46B}"/>
              </a:ext>
            </a:extLst>
          </p:cNvPr>
          <p:cNvSpPr txBox="1">
            <a:spLocks/>
          </p:cNvSpPr>
          <p:nvPr/>
        </p:nvSpPr>
        <p:spPr>
          <a:xfrm>
            <a:off x="12884340" y="9046360"/>
            <a:ext cx="4206240" cy="369332"/>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B6F15528-21DE-4FAA-801E-634DDDAF4B2B}" type="slidenum">
              <a:rPr lang="en-US" sz="2400" smtClean="0">
                <a:solidFill>
                  <a:schemeClr val="tx2">
                    <a:lumMod val="75000"/>
                  </a:schemeClr>
                </a:solidFill>
              </a:rPr>
              <a:pPr/>
              <a:t>40</a:t>
            </a:fld>
            <a:endParaRPr lang="en-US" sz="2400" dirty="0">
              <a:solidFill>
                <a:schemeClr val="tx2">
                  <a:lumMod val="75000"/>
                </a:schemeClr>
              </a:solidFill>
            </a:endParaRPr>
          </a:p>
        </p:txBody>
      </p:sp>
    </p:spTree>
    <p:extLst>
      <p:ext uri="{BB962C8B-B14F-4D97-AF65-F5344CB8AC3E}">
        <p14:creationId xmlns:p14="http://schemas.microsoft.com/office/powerpoint/2010/main" val="3181255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9EA6F-E93E-708B-A44F-2A4752A89CCD}"/>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E7973956-8E95-21EE-302A-FF334FD634EE}"/>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Parental Notification of Services</a:t>
            </a:r>
          </a:p>
        </p:txBody>
      </p:sp>
      <p:sp>
        <p:nvSpPr>
          <p:cNvPr id="3" name="object 3">
            <a:extLst>
              <a:ext uri="{FF2B5EF4-FFF2-40B4-BE49-F238E27FC236}">
                <a16:creationId xmlns:a16="http://schemas.microsoft.com/office/drawing/2014/main" id="{133E210E-3498-8C67-6D72-CBAAF8B34CFF}"/>
              </a:ext>
            </a:extLst>
          </p:cNvPr>
          <p:cNvSpPr txBox="1"/>
          <p:nvPr/>
        </p:nvSpPr>
        <p:spPr>
          <a:xfrm>
            <a:off x="1687225" y="2857500"/>
            <a:ext cx="14913549" cy="5507918"/>
          </a:xfrm>
          <a:prstGeom prst="rect">
            <a:avLst/>
          </a:prstGeom>
        </p:spPr>
        <p:txBody>
          <a:bodyPr vert="horz" wrap="square" lIns="0" tIns="13970" rIns="0" bIns="0" rtlCol="0">
            <a:spAutoFit/>
          </a:bodyPr>
          <a:lstStyle/>
          <a:p>
            <a:pPr marL="468312" algn="just">
              <a:lnSpc>
                <a:spcPct val="100000"/>
              </a:lnSpc>
              <a:spcAft>
                <a:spcPts val="1800"/>
              </a:spcAft>
              <a:buClr>
                <a:srgbClr val="002060"/>
              </a:buClr>
            </a:pPr>
            <a:r>
              <a:rPr lang="en-US" sz="2400" spc="-10" dirty="0">
                <a:solidFill>
                  <a:srgbClr val="363A9E"/>
                </a:solidFill>
                <a:latin typeface="Montserrat"/>
                <a:cs typeface="Montserrat"/>
              </a:rPr>
              <a:t>Prior to providing any type of health care service to the student, including physical, mental, and behavioral health care services, your school must adopt a procedure (in Board policy) to obtain prior authorization from parents. The procedure must require the school to:</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Notify parents, at the beginning of the school year, of each health care service offered at, or facilitated in cooperation with, their student's school and their option to withhold consent/decline service. </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Prior to providing any health care service to a student, notify parents whether the service is required to be provided by the school district under state law and if other options for a student to access the service exist. (For instance, the notification requirements prior to providing services do not apply to emergency situations, first aid, other unanticipated minor health care services, or health care services provided pursuant to a student's IEP or a school district's obligation under Section 504.)</a:t>
            </a:r>
          </a:p>
          <a:p>
            <a:pPr marL="1371600" indent="-463550" algn="just">
              <a:lnSpc>
                <a:spcPct val="100000"/>
              </a:lnSpc>
              <a:spcAft>
                <a:spcPts val="1800"/>
              </a:spcAft>
              <a:buClr>
                <a:srgbClr val="002060"/>
              </a:buClr>
              <a:buFont typeface="Arial" panose="020B0604020202020204" pitchFamily="34" charset="0"/>
              <a:buChar char="•"/>
            </a:pPr>
            <a:endParaRPr lang="en-US" sz="2400" spc="-10" dirty="0">
              <a:solidFill>
                <a:srgbClr val="363A9E"/>
              </a:solidFill>
              <a:latin typeface="Montserrat"/>
              <a:cs typeface="Montserrat"/>
            </a:endParaRPr>
          </a:p>
        </p:txBody>
      </p:sp>
      <p:sp>
        <p:nvSpPr>
          <p:cNvPr id="5" name="Slide Number Placeholder 8">
            <a:extLst>
              <a:ext uri="{FF2B5EF4-FFF2-40B4-BE49-F238E27FC236}">
                <a16:creationId xmlns:a16="http://schemas.microsoft.com/office/drawing/2014/main" id="{E7F5EC78-9116-3AA3-92C9-CD455BCE19E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41</a:t>
            </a:fld>
            <a:endParaRPr lang="en-US" sz="2400" dirty="0">
              <a:solidFill>
                <a:schemeClr val="tx2">
                  <a:lumMod val="75000"/>
                </a:schemeClr>
              </a:solidFill>
            </a:endParaRPr>
          </a:p>
        </p:txBody>
      </p:sp>
    </p:spTree>
    <p:extLst>
      <p:ext uri="{BB962C8B-B14F-4D97-AF65-F5344CB8AC3E}">
        <p14:creationId xmlns:p14="http://schemas.microsoft.com/office/powerpoint/2010/main" val="941583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B623E-C9B7-37A8-0636-30399C6FDCEE}"/>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06E7957A-9F18-7494-572D-4543875E7F3F}"/>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Parental Notification of Substantial Service Changes</a:t>
            </a:r>
          </a:p>
        </p:txBody>
      </p:sp>
      <p:sp>
        <p:nvSpPr>
          <p:cNvPr id="3" name="object 3">
            <a:extLst>
              <a:ext uri="{FF2B5EF4-FFF2-40B4-BE49-F238E27FC236}">
                <a16:creationId xmlns:a16="http://schemas.microsoft.com/office/drawing/2014/main" id="{84FCE1CC-5172-B578-A1C4-38D83A9C240E}"/>
              </a:ext>
            </a:extLst>
          </p:cNvPr>
          <p:cNvSpPr txBox="1"/>
          <p:nvPr/>
        </p:nvSpPr>
        <p:spPr>
          <a:xfrm>
            <a:off x="1687225" y="2857500"/>
            <a:ext cx="14913549" cy="5507918"/>
          </a:xfrm>
          <a:prstGeom prst="rect">
            <a:avLst/>
          </a:prstGeom>
        </p:spPr>
        <p:txBody>
          <a:bodyPr vert="horz" wrap="square" lIns="0" tIns="13970" rIns="0" bIns="0" rtlCol="0">
            <a:spAutoFit/>
          </a:bodyPr>
          <a:lstStyle/>
          <a:p>
            <a:pPr marL="9144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The policy must specify the manner in which a parent will be promptly notified of any substantial change in services, including counseling services, or monitoring related to the student's mental, emotional, or physical health or well-being or the school's ability to provide a safe and supportive learning environment. </a:t>
            </a:r>
          </a:p>
          <a:p>
            <a:pPr marL="9144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The policy and notice must reinforce the fundamental right of parents to make decisions regarding the upbringing and control of their children, and that the school shall not inhibit parental access to the student's education and health records maintained by the school.</a:t>
            </a:r>
          </a:p>
          <a:p>
            <a:pPr marL="9144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School personnel are prohibited from directly or indirectly encouraging a student to withhold from a parent information concerning the student's mental, emotional, or physical health or well-being, or a change in related services or monitoring, and prohibit school district personnel from discouraging or prohibiting parental notification of and involvement in decisions affecting a student's mental, emotional, or physical health or well-being.</a:t>
            </a:r>
          </a:p>
          <a:p>
            <a:pPr marL="914400" indent="-447675" algn="just">
              <a:lnSpc>
                <a:spcPct val="100000"/>
              </a:lnSpc>
              <a:spcAft>
                <a:spcPts val="1800"/>
              </a:spcAft>
              <a:buClr>
                <a:srgbClr val="002060"/>
              </a:buClr>
              <a:buFont typeface="Arial" panose="020B0604020202020204" pitchFamily="34" charset="0"/>
              <a:buChar char="•"/>
            </a:pPr>
            <a:endParaRPr lang="en-US" sz="2400" spc="-10" dirty="0">
              <a:solidFill>
                <a:srgbClr val="363A9E"/>
              </a:solidFill>
              <a:latin typeface="Montserrat"/>
              <a:cs typeface="Montserrat"/>
            </a:endParaRPr>
          </a:p>
        </p:txBody>
      </p:sp>
      <p:sp>
        <p:nvSpPr>
          <p:cNvPr id="5" name="Slide Number Placeholder 8">
            <a:extLst>
              <a:ext uri="{FF2B5EF4-FFF2-40B4-BE49-F238E27FC236}">
                <a16:creationId xmlns:a16="http://schemas.microsoft.com/office/drawing/2014/main" id="{5C6C6D0A-DC8F-047D-27F3-2313B3FA69FD}"/>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42</a:t>
            </a:fld>
            <a:endParaRPr lang="en-US" sz="2400" dirty="0">
              <a:solidFill>
                <a:schemeClr val="tx2">
                  <a:lumMod val="75000"/>
                </a:schemeClr>
              </a:solidFill>
            </a:endParaRPr>
          </a:p>
        </p:txBody>
      </p:sp>
    </p:spTree>
    <p:extLst>
      <p:ext uri="{BB962C8B-B14F-4D97-AF65-F5344CB8AC3E}">
        <p14:creationId xmlns:p14="http://schemas.microsoft.com/office/powerpoint/2010/main" val="2894579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58D8-6451-331C-CEFC-CBF7C3F7E4A9}"/>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A42DE285-A2FF-1A34-4158-763A22D8A596}"/>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Parental Notification of Substantial Service Changes (continued)</a:t>
            </a:r>
          </a:p>
        </p:txBody>
      </p:sp>
      <p:sp>
        <p:nvSpPr>
          <p:cNvPr id="3" name="object 3">
            <a:extLst>
              <a:ext uri="{FF2B5EF4-FFF2-40B4-BE49-F238E27FC236}">
                <a16:creationId xmlns:a16="http://schemas.microsoft.com/office/drawing/2014/main" id="{44A912F4-5513-A525-1198-19601A45B4F3}"/>
              </a:ext>
            </a:extLst>
          </p:cNvPr>
          <p:cNvSpPr txBox="1"/>
          <p:nvPr/>
        </p:nvSpPr>
        <p:spPr>
          <a:xfrm>
            <a:off x="1687225" y="2857500"/>
            <a:ext cx="14913549" cy="5230919"/>
          </a:xfrm>
          <a:prstGeom prst="rect">
            <a:avLst/>
          </a:prstGeom>
        </p:spPr>
        <p:txBody>
          <a:bodyPr vert="horz" wrap="square" lIns="0" tIns="13970" rIns="0" bIns="0" rtlCol="0">
            <a:spAutoFit/>
          </a:bodyPr>
          <a:lstStyle/>
          <a:p>
            <a:pPr marL="466725" algn="just">
              <a:lnSpc>
                <a:spcPct val="100000"/>
              </a:lnSpc>
              <a:spcAft>
                <a:spcPts val="1800"/>
              </a:spcAft>
              <a:buClr>
                <a:srgbClr val="002060"/>
              </a:buClr>
            </a:pPr>
            <a:r>
              <a:rPr lang="en-US" sz="2400" spc="-10" dirty="0">
                <a:solidFill>
                  <a:srgbClr val="363A9E"/>
                </a:solidFill>
                <a:latin typeface="Montserrat"/>
                <a:cs typeface="Montserrat"/>
              </a:rPr>
              <a:t>What is a student’s “mental, emotional, or physical health or well-being?”   At a minimum, any of the following: </a:t>
            </a:r>
          </a:p>
          <a:p>
            <a:pPr marL="13716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A student's academic performance;</a:t>
            </a:r>
          </a:p>
          <a:p>
            <a:pPr marL="13716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Any significant sickness or physical injury, or any psychological trauma suffered by a student;</a:t>
            </a:r>
          </a:p>
          <a:p>
            <a:pPr marL="13716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Harassment, intimidation, or bullying, as defined in Ohio law, by or against a student in violation of Board policy;</a:t>
            </a:r>
          </a:p>
          <a:p>
            <a:pPr marL="13716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Any request by a student to identify as a gender that does not align with the student's biological sex; </a:t>
            </a:r>
          </a:p>
          <a:p>
            <a:pPr marL="1371600" indent="-447675"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Exhibition of suicidal ideation or persistent symptoms of depression, or severe anxiety, or other mental health issues.</a:t>
            </a:r>
          </a:p>
        </p:txBody>
      </p:sp>
      <p:sp>
        <p:nvSpPr>
          <p:cNvPr id="5" name="Slide Number Placeholder 8">
            <a:extLst>
              <a:ext uri="{FF2B5EF4-FFF2-40B4-BE49-F238E27FC236}">
                <a16:creationId xmlns:a16="http://schemas.microsoft.com/office/drawing/2014/main" id="{663D0F50-8964-3B0B-949F-4D5B7596E189}"/>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43</a:t>
            </a:fld>
            <a:endParaRPr lang="en-US" sz="2400" dirty="0">
              <a:solidFill>
                <a:schemeClr val="tx2">
                  <a:lumMod val="75000"/>
                </a:schemeClr>
              </a:solidFill>
            </a:endParaRPr>
          </a:p>
        </p:txBody>
      </p:sp>
    </p:spTree>
    <p:extLst>
      <p:ext uri="{BB962C8B-B14F-4D97-AF65-F5344CB8AC3E}">
        <p14:creationId xmlns:p14="http://schemas.microsoft.com/office/powerpoint/2010/main" val="86969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6D64F-5053-CE7B-DD1E-9CEAAAC2E1DA}"/>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F129968D-7CA9-16E0-ACCE-6B6066A27A92}"/>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Written Parental Concerns</a:t>
            </a:r>
          </a:p>
        </p:txBody>
      </p:sp>
      <p:sp>
        <p:nvSpPr>
          <p:cNvPr id="3" name="object 3">
            <a:extLst>
              <a:ext uri="{FF2B5EF4-FFF2-40B4-BE49-F238E27FC236}">
                <a16:creationId xmlns:a16="http://schemas.microsoft.com/office/drawing/2014/main" id="{43DD81FA-7141-1607-4AA3-D1F81144F660}"/>
              </a:ext>
            </a:extLst>
          </p:cNvPr>
          <p:cNvSpPr txBox="1"/>
          <p:nvPr/>
        </p:nvSpPr>
        <p:spPr>
          <a:xfrm>
            <a:off x="1687225" y="2857500"/>
            <a:ext cx="14913549" cy="6477414"/>
          </a:xfrm>
          <a:prstGeom prst="rect">
            <a:avLst/>
          </a:prstGeom>
        </p:spPr>
        <p:txBody>
          <a:bodyPr vert="horz" wrap="square" lIns="0" tIns="13970" rIns="0" bIns="0" rtlCol="0">
            <a:spAutoFit/>
          </a:bodyPr>
          <a:lstStyle/>
          <a:p>
            <a:pPr marL="466725" algn="just">
              <a:lnSpc>
                <a:spcPct val="100000"/>
              </a:lnSpc>
              <a:spcAft>
                <a:spcPts val="1800"/>
              </a:spcAft>
              <a:buClr>
                <a:srgbClr val="002060"/>
              </a:buClr>
            </a:pPr>
            <a:r>
              <a:rPr lang="en-US" sz="2400" spc="-10" dirty="0">
                <a:solidFill>
                  <a:srgbClr val="363A9E"/>
                </a:solidFill>
                <a:latin typeface="Montserrat"/>
                <a:cs typeface="Montserrat"/>
              </a:rPr>
              <a:t>The policy must notify parents of the right to file with a school principal/assistant principal a written concern regarding a topic addressed in the Parents’ Bill of Rights. The policy must also:</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Establish a process for a principal or assistant principal to resolve such concerns within 30 days after their receipt. </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Provide parents with an appeal process to the superintendent/designee, who shall conduct a hearing on the decision and affirm or determine a resolution to the parent’s concern. </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Provide parents with an appeal of the superintendent's decision to the Board of Education. The Board shall review the superintendent's decision and, if the Board determines it necessary, hold a hearing on the decision and, based on that hearing, either affirm the superintendent's decision or determine a new resolution to the parent's concern. </a:t>
            </a:r>
          </a:p>
          <a:p>
            <a:pPr marL="457200" algn="just" defTabSz="1082675">
              <a:lnSpc>
                <a:spcPct val="100000"/>
              </a:lnSpc>
              <a:spcAft>
                <a:spcPts val="1800"/>
              </a:spcAft>
              <a:buClr>
                <a:srgbClr val="002060"/>
              </a:buClr>
            </a:pPr>
            <a:r>
              <a:rPr lang="en-US" sz="2400" spc="-10" dirty="0">
                <a:solidFill>
                  <a:srgbClr val="363A9E"/>
                </a:solidFill>
                <a:latin typeface="Montserrat"/>
                <a:cs typeface="Montserrat"/>
              </a:rPr>
              <a:t>The law specifically states that this written concern and appeal process shall not mean that a parent is prevented from contacting a board member regarding the parent's concerns “with the operation of a school under the supervision of that Board.”</a:t>
            </a:r>
          </a:p>
        </p:txBody>
      </p:sp>
      <p:sp>
        <p:nvSpPr>
          <p:cNvPr id="5" name="Slide Number Placeholder 8">
            <a:extLst>
              <a:ext uri="{FF2B5EF4-FFF2-40B4-BE49-F238E27FC236}">
                <a16:creationId xmlns:a16="http://schemas.microsoft.com/office/drawing/2014/main" id="{455211A7-5B60-F3DF-2C5B-BAD8B916221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44</a:t>
            </a:fld>
            <a:endParaRPr lang="en-US" sz="2400" dirty="0">
              <a:solidFill>
                <a:schemeClr val="tx2">
                  <a:lumMod val="75000"/>
                </a:schemeClr>
              </a:solidFill>
            </a:endParaRPr>
          </a:p>
        </p:txBody>
      </p:sp>
    </p:spTree>
    <p:extLst>
      <p:ext uri="{BB962C8B-B14F-4D97-AF65-F5344CB8AC3E}">
        <p14:creationId xmlns:p14="http://schemas.microsoft.com/office/powerpoint/2010/main" val="3274566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A7292-2F20-2864-025F-4F4DD5F73EE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DEFBEEAA-2C5A-E757-631F-D846371EFBBE}"/>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Notification Exceptions</a:t>
            </a:r>
          </a:p>
        </p:txBody>
      </p:sp>
      <p:sp>
        <p:nvSpPr>
          <p:cNvPr id="3" name="object 3">
            <a:extLst>
              <a:ext uri="{FF2B5EF4-FFF2-40B4-BE49-F238E27FC236}">
                <a16:creationId xmlns:a16="http://schemas.microsoft.com/office/drawing/2014/main" id="{1BBAD915-1A76-6E26-3315-ECAA25F21FA6}"/>
              </a:ext>
            </a:extLst>
          </p:cNvPr>
          <p:cNvSpPr txBox="1"/>
          <p:nvPr/>
        </p:nvSpPr>
        <p:spPr>
          <a:xfrm>
            <a:off x="1687225" y="2552700"/>
            <a:ext cx="14913549" cy="5831083"/>
          </a:xfrm>
          <a:prstGeom prst="rect">
            <a:avLst/>
          </a:prstGeom>
        </p:spPr>
        <p:txBody>
          <a:bodyPr vert="horz" wrap="square" lIns="0" tIns="13970" rIns="0" bIns="0" rtlCol="0">
            <a:spAutoFit/>
          </a:bodyPr>
          <a:lstStyle/>
          <a:p>
            <a:pPr marL="466725" algn="just">
              <a:lnSpc>
                <a:spcPct val="100000"/>
              </a:lnSpc>
              <a:spcAft>
                <a:spcPts val="1800"/>
              </a:spcAft>
              <a:buClr>
                <a:srgbClr val="002060"/>
              </a:buClr>
            </a:pPr>
            <a:r>
              <a:rPr lang="en-US" sz="2400" spc="-10" dirty="0">
                <a:solidFill>
                  <a:srgbClr val="363A9E"/>
                </a:solidFill>
                <a:latin typeface="Montserrat"/>
                <a:cs typeface="Montserrat"/>
              </a:rPr>
              <a:t>Disclosure is not required if it violates any of the following:</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HIPAA privacy rule and corresponding Ohio law governing the use and disclosure of protected health information by specified covered entities; </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FERPA;</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Privileges with an attorney, physician, psychologist and other mental health professions established by law;  </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Laws enacted to protect the rights and privacy of victim information and to minimize contact between a victim and defendant during a criminal prosecution or delinquency proceeding;</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Violation of any court order (e.g., a condition of a bond, a protection order, or parole):</a:t>
            </a:r>
          </a:p>
          <a:p>
            <a:pPr marL="1371600" indent="-463550" algn="just">
              <a:lnSpc>
                <a:spcPct val="100000"/>
              </a:lnSpc>
              <a:spcAft>
                <a:spcPts val="1800"/>
              </a:spcAft>
              <a:buClr>
                <a:srgbClr val="002060"/>
              </a:buClr>
              <a:buFont typeface="Arial" panose="020B0604020202020204" pitchFamily="34" charset="0"/>
              <a:buChar char="•"/>
            </a:pPr>
            <a:r>
              <a:rPr lang="en-US" sz="2400" spc="-10" dirty="0">
                <a:solidFill>
                  <a:srgbClr val="363A9E"/>
                </a:solidFill>
                <a:latin typeface="Montserrat"/>
                <a:cs typeface="Montserrat"/>
              </a:rPr>
              <a:t>A specific request for nondisclosure made pursuant to a criminal investigation or grand jury subpoena in which the student is the victim and a parent is the alleged perpetrator.</a:t>
            </a:r>
          </a:p>
        </p:txBody>
      </p:sp>
      <p:sp>
        <p:nvSpPr>
          <p:cNvPr id="5" name="Slide Number Placeholder 8">
            <a:extLst>
              <a:ext uri="{FF2B5EF4-FFF2-40B4-BE49-F238E27FC236}">
                <a16:creationId xmlns:a16="http://schemas.microsoft.com/office/drawing/2014/main" id="{7AEE75B2-2E22-1E24-337F-2756F413CA3D}"/>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45</a:t>
            </a:fld>
            <a:endParaRPr lang="en-US" sz="2400" dirty="0">
              <a:solidFill>
                <a:schemeClr val="tx2">
                  <a:lumMod val="75000"/>
                </a:schemeClr>
              </a:solidFill>
            </a:endParaRPr>
          </a:p>
        </p:txBody>
      </p:sp>
    </p:spTree>
    <p:extLst>
      <p:ext uri="{BB962C8B-B14F-4D97-AF65-F5344CB8AC3E}">
        <p14:creationId xmlns:p14="http://schemas.microsoft.com/office/powerpoint/2010/main" val="4591327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C83C-CD54-21B5-E70B-2D1D3FB3CF85}"/>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7D7DC8EF-8701-9CC1-6AA5-9C0E7A8A7377}"/>
              </a:ext>
            </a:extLst>
          </p:cNvPr>
          <p:cNvSpPr txBox="1">
            <a:spLocks noGrp="1"/>
          </p:cNvSpPr>
          <p:nvPr>
            <p:ph type="ctrTitle"/>
          </p:nvPr>
        </p:nvSpPr>
        <p:spPr>
          <a:xfrm>
            <a:off x="1926651" y="1449772"/>
            <a:ext cx="14913549" cy="630300"/>
          </a:xfrm>
          <a:prstGeom prst="rect">
            <a:avLst/>
          </a:prstGeom>
        </p:spPr>
        <p:txBody>
          <a:bodyPr vert="horz" wrap="square" lIns="0" tIns="14604" rIns="0" bIns="0" rtlCol="0">
            <a:spAutoFit/>
          </a:bodyPr>
          <a:lstStyle/>
          <a:p>
            <a:pPr marL="12700">
              <a:lnSpc>
                <a:spcPct val="100000"/>
              </a:lnSpc>
              <a:spcBef>
                <a:spcPts val="114"/>
              </a:spcBef>
            </a:pPr>
            <a:r>
              <a:rPr lang="en-US" sz="4000" spc="-10" dirty="0"/>
              <a:t>Notification Exceptions (continued)</a:t>
            </a:r>
          </a:p>
        </p:txBody>
      </p:sp>
      <p:sp>
        <p:nvSpPr>
          <p:cNvPr id="3" name="object 3">
            <a:extLst>
              <a:ext uri="{FF2B5EF4-FFF2-40B4-BE49-F238E27FC236}">
                <a16:creationId xmlns:a16="http://schemas.microsoft.com/office/drawing/2014/main" id="{9C173566-22E4-FCDC-74C5-F65B821B4512}"/>
              </a:ext>
            </a:extLst>
          </p:cNvPr>
          <p:cNvSpPr txBox="1"/>
          <p:nvPr/>
        </p:nvSpPr>
        <p:spPr>
          <a:xfrm>
            <a:off x="1687225" y="2628900"/>
            <a:ext cx="14913549" cy="1722266"/>
          </a:xfrm>
          <a:prstGeom prst="rect">
            <a:avLst/>
          </a:prstGeom>
        </p:spPr>
        <p:txBody>
          <a:bodyPr vert="horz" wrap="square" lIns="0" tIns="13970" rIns="0" bIns="0" rtlCol="0">
            <a:spAutoFit/>
          </a:bodyPr>
          <a:lstStyle/>
          <a:p>
            <a:pPr marL="457200" algn="just" defTabSz="890588">
              <a:lnSpc>
                <a:spcPct val="100000"/>
              </a:lnSpc>
              <a:spcAft>
                <a:spcPts val="1800"/>
              </a:spcAft>
              <a:buClr>
                <a:srgbClr val="002060"/>
              </a:buClr>
            </a:pPr>
            <a:r>
              <a:rPr lang="en-US" sz="2400" spc="-10" dirty="0">
                <a:solidFill>
                  <a:srgbClr val="363A9E"/>
                </a:solidFill>
                <a:latin typeface="Montserrat"/>
                <a:cs typeface="Montserrat"/>
              </a:rPr>
              <a:t>Nothing in the Parental Bill of Rights prohibits or prevents mandatory child abuse or neglect reporting. </a:t>
            </a:r>
          </a:p>
          <a:p>
            <a:pPr marL="457200" algn="just">
              <a:lnSpc>
                <a:spcPct val="100000"/>
              </a:lnSpc>
              <a:spcAft>
                <a:spcPts val="1800"/>
              </a:spcAft>
              <a:buClr>
                <a:srgbClr val="002060"/>
              </a:buClr>
            </a:pPr>
            <a:r>
              <a:rPr lang="en-US" sz="2400" spc="-10" dirty="0">
                <a:solidFill>
                  <a:srgbClr val="363A9E"/>
                </a:solidFill>
                <a:latin typeface="Montserrat"/>
                <a:cs typeface="Montserrat"/>
              </a:rPr>
              <a:t>The law states it does not limit career and academic mentoring and counseling between teachers and students in the regular course of the school day.</a:t>
            </a:r>
          </a:p>
        </p:txBody>
      </p:sp>
      <p:sp>
        <p:nvSpPr>
          <p:cNvPr id="5" name="Slide Number Placeholder 8">
            <a:extLst>
              <a:ext uri="{FF2B5EF4-FFF2-40B4-BE49-F238E27FC236}">
                <a16:creationId xmlns:a16="http://schemas.microsoft.com/office/drawing/2014/main" id="{AEEC4FA6-E5C0-56E0-9DB8-2A66B1394710}"/>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46</a:t>
            </a:fld>
            <a:endParaRPr lang="en-US" sz="2400" dirty="0">
              <a:solidFill>
                <a:schemeClr val="tx2">
                  <a:lumMod val="75000"/>
                </a:schemeClr>
              </a:solidFill>
            </a:endParaRPr>
          </a:p>
        </p:txBody>
      </p:sp>
    </p:spTree>
    <p:extLst>
      <p:ext uri="{BB962C8B-B14F-4D97-AF65-F5344CB8AC3E}">
        <p14:creationId xmlns:p14="http://schemas.microsoft.com/office/powerpoint/2010/main" val="3371040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3F72-D7F8-38A7-8198-83AB6CBEFA77}"/>
              </a:ext>
            </a:extLst>
          </p:cNvPr>
          <p:cNvSpPr>
            <a:spLocks noGrp="1"/>
          </p:cNvSpPr>
          <p:nvPr>
            <p:ph type="ctrTitle"/>
          </p:nvPr>
        </p:nvSpPr>
        <p:spPr>
          <a:xfrm>
            <a:off x="1295400" y="1819513"/>
            <a:ext cx="5257800" cy="5816977"/>
          </a:xfrm>
        </p:spPr>
        <p:txBody>
          <a:bodyPr/>
          <a:lstStyle/>
          <a:p>
            <a:pPr algn="ctr"/>
            <a:r>
              <a:rPr lang="en-US" sz="5400" dirty="0"/>
              <a:t>HB 206:</a:t>
            </a:r>
            <a:br>
              <a:rPr lang="en-US" sz="5400" dirty="0"/>
            </a:br>
            <a:r>
              <a:rPr lang="en-US" sz="5400" dirty="0"/>
              <a:t>Student Discipline for Actions that Pose an “Imminent and Severe Endangerment”</a:t>
            </a:r>
          </a:p>
        </p:txBody>
      </p:sp>
      <p:pic>
        <p:nvPicPr>
          <p:cNvPr id="4" name="Picture 2">
            <a:extLst>
              <a:ext uri="{FF2B5EF4-FFF2-40B4-BE49-F238E27FC236}">
                <a16:creationId xmlns:a16="http://schemas.microsoft.com/office/drawing/2014/main" id="{DF6F109E-7937-5CA1-C0F0-F3EF09581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485900"/>
            <a:ext cx="10090236" cy="7620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8">
            <a:extLst>
              <a:ext uri="{FF2B5EF4-FFF2-40B4-BE49-F238E27FC236}">
                <a16:creationId xmlns:a16="http://schemas.microsoft.com/office/drawing/2014/main" id="{50E8EC8B-489E-55F1-713E-843CE1D6BFF3}"/>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47</a:t>
            </a:fld>
            <a:endParaRPr lang="en-US" sz="2400" dirty="0">
              <a:solidFill>
                <a:schemeClr val="tx2">
                  <a:lumMod val="75000"/>
                </a:schemeClr>
              </a:solidFill>
            </a:endParaRPr>
          </a:p>
        </p:txBody>
      </p:sp>
    </p:spTree>
    <p:extLst>
      <p:ext uri="{BB962C8B-B14F-4D97-AF65-F5344CB8AC3E}">
        <p14:creationId xmlns:p14="http://schemas.microsoft.com/office/powerpoint/2010/main" val="2100935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EEAC-E083-3C39-BC94-64EFA56B5E5D}"/>
              </a:ext>
            </a:extLst>
          </p:cNvPr>
          <p:cNvSpPr>
            <a:spLocks noGrp="1"/>
          </p:cNvSpPr>
          <p:nvPr>
            <p:ph type="ctrTitle"/>
          </p:nvPr>
        </p:nvSpPr>
        <p:spPr>
          <a:xfrm>
            <a:off x="1926651" y="1449772"/>
            <a:ext cx="13084749" cy="615553"/>
          </a:xfrm>
        </p:spPr>
        <p:txBody>
          <a:bodyPr/>
          <a:lstStyle/>
          <a:p>
            <a:r>
              <a:rPr lang="en-US" sz="4000" dirty="0"/>
              <a:t>HB 206:  180-Day + Expulsions</a:t>
            </a:r>
          </a:p>
        </p:txBody>
      </p:sp>
      <p:sp>
        <p:nvSpPr>
          <p:cNvPr id="3" name="Subtitle 2">
            <a:extLst>
              <a:ext uri="{FF2B5EF4-FFF2-40B4-BE49-F238E27FC236}">
                <a16:creationId xmlns:a16="http://schemas.microsoft.com/office/drawing/2014/main" id="{440BD3B2-96B2-5D52-0140-C9695BD7C628}"/>
              </a:ext>
            </a:extLst>
          </p:cNvPr>
          <p:cNvSpPr>
            <a:spLocks noGrp="1"/>
          </p:cNvSpPr>
          <p:nvPr>
            <p:ph type="subTitle" idx="4"/>
          </p:nvPr>
        </p:nvSpPr>
        <p:spPr>
          <a:xfrm>
            <a:off x="1926651" y="2628900"/>
            <a:ext cx="12801600" cy="3693319"/>
          </a:xfrm>
        </p:spPr>
        <p:txBody>
          <a:bodyPr/>
          <a:lstStyle/>
          <a:p>
            <a:pPr marL="468313" indent="-468313" algn="just">
              <a:buClr>
                <a:schemeClr val="tx2">
                  <a:lumMod val="50000"/>
                </a:schemeClr>
              </a:buClr>
              <a:buFont typeface="Arial" panose="020B0604020202020204" pitchFamily="34" charset="0"/>
              <a:buChar char="•"/>
            </a:pPr>
            <a:r>
              <a:rPr lang="en-US" sz="2400" dirty="0"/>
              <a:t>Effective April 9, 2025</a:t>
            </a:r>
          </a:p>
          <a:p>
            <a:pPr algn="just">
              <a:buClr>
                <a:schemeClr val="tx2">
                  <a:lumMod val="50000"/>
                </a:schemeClr>
              </a:buClr>
            </a:pPr>
            <a:endParaRPr lang="en-US" sz="2400" dirty="0"/>
          </a:p>
          <a:p>
            <a:pPr marL="468313" indent="-468313" algn="just">
              <a:buClr>
                <a:schemeClr val="tx2">
                  <a:lumMod val="50000"/>
                </a:schemeClr>
              </a:buClr>
              <a:buFont typeface="Arial" panose="020B0604020202020204" pitchFamily="34" charset="0"/>
              <a:buChar char="•"/>
            </a:pPr>
            <a:r>
              <a:rPr lang="en-US" sz="2400" dirty="0"/>
              <a:t>Board may adopt policy to allow expulsions up to 180 days for “actions that pose ‘imminent and severe endangerment’ to the health and safety of other students or school employees”.</a:t>
            </a:r>
          </a:p>
          <a:p>
            <a:pPr algn="just">
              <a:buClr>
                <a:schemeClr val="tx2">
                  <a:lumMod val="50000"/>
                </a:schemeClr>
              </a:buClr>
            </a:pPr>
            <a:endParaRPr lang="en-US" sz="2400" dirty="0"/>
          </a:p>
          <a:p>
            <a:pPr marL="1382713" indent="-460375" algn="just">
              <a:buFont typeface="Courier New" panose="02070309020205020404" pitchFamily="49" charset="0"/>
              <a:buChar char="o"/>
            </a:pPr>
            <a:r>
              <a:rPr lang="en-US" sz="2400" dirty="0"/>
              <a:t>Expulsion can be extended another 90 days based on reassessments and extensions by superintendent. No limit exists on how many times an expulsion may be extended.</a:t>
            </a:r>
          </a:p>
          <a:p>
            <a:pPr algn="just"/>
            <a:endParaRPr lang="en-US" sz="2400" dirty="0"/>
          </a:p>
        </p:txBody>
      </p:sp>
      <p:sp>
        <p:nvSpPr>
          <p:cNvPr id="4" name="Slide Number Placeholder 8">
            <a:extLst>
              <a:ext uri="{FF2B5EF4-FFF2-40B4-BE49-F238E27FC236}">
                <a16:creationId xmlns:a16="http://schemas.microsoft.com/office/drawing/2014/main" id="{29BCF763-ACB4-F128-4785-FCB833B265D3}"/>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48</a:t>
            </a:fld>
            <a:endParaRPr lang="en-US" sz="2400" dirty="0">
              <a:solidFill>
                <a:schemeClr val="tx2">
                  <a:lumMod val="75000"/>
                </a:schemeClr>
              </a:solidFill>
            </a:endParaRPr>
          </a:p>
        </p:txBody>
      </p:sp>
    </p:spTree>
    <p:extLst>
      <p:ext uri="{BB962C8B-B14F-4D97-AF65-F5344CB8AC3E}">
        <p14:creationId xmlns:p14="http://schemas.microsoft.com/office/powerpoint/2010/main" val="34162220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328A2-25EC-6748-900A-DEB807874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E0098-1975-E95E-F282-BE537B9013EE}"/>
              </a:ext>
            </a:extLst>
          </p:cNvPr>
          <p:cNvSpPr>
            <a:spLocks noGrp="1"/>
          </p:cNvSpPr>
          <p:nvPr>
            <p:ph type="ctrTitle"/>
          </p:nvPr>
        </p:nvSpPr>
        <p:spPr>
          <a:xfrm>
            <a:off x="1926651" y="1449772"/>
            <a:ext cx="13084749" cy="615553"/>
          </a:xfrm>
        </p:spPr>
        <p:txBody>
          <a:bodyPr/>
          <a:lstStyle/>
          <a:p>
            <a:r>
              <a:rPr lang="en-US" sz="4000" dirty="0"/>
              <a:t>HB 206:  180-Day + Expulsions</a:t>
            </a:r>
          </a:p>
        </p:txBody>
      </p:sp>
      <p:sp>
        <p:nvSpPr>
          <p:cNvPr id="3" name="Subtitle 2">
            <a:extLst>
              <a:ext uri="{FF2B5EF4-FFF2-40B4-BE49-F238E27FC236}">
                <a16:creationId xmlns:a16="http://schemas.microsoft.com/office/drawing/2014/main" id="{B139D91F-5041-14F8-D1DE-231CF11A2178}"/>
              </a:ext>
            </a:extLst>
          </p:cNvPr>
          <p:cNvSpPr>
            <a:spLocks noGrp="1"/>
          </p:cNvSpPr>
          <p:nvPr>
            <p:ph type="subTitle" idx="4"/>
          </p:nvPr>
        </p:nvSpPr>
        <p:spPr>
          <a:xfrm>
            <a:off x="2068225" y="2588954"/>
            <a:ext cx="12801600" cy="5109091"/>
          </a:xfrm>
        </p:spPr>
        <p:txBody>
          <a:bodyPr/>
          <a:lstStyle/>
          <a:p>
            <a:pPr algn="just">
              <a:spcAft>
                <a:spcPts val="600"/>
              </a:spcAft>
              <a:buClr>
                <a:schemeClr val="tx2">
                  <a:lumMod val="50000"/>
                </a:schemeClr>
              </a:buClr>
            </a:pPr>
            <a:r>
              <a:rPr lang="en-US" sz="2400" dirty="0"/>
              <a:t>Imminent and Severe Endangerment:</a:t>
            </a:r>
          </a:p>
          <a:p>
            <a:pPr marL="468313" indent="-468313" algn="just">
              <a:spcAft>
                <a:spcPts val="600"/>
              </a:spcAft>
              <a:buClr>
                <a:schemeClr val="tx2">
                  <a:lumMod val="50000"/>
                </a:schemeClr>
              </a:buClr>
              <a:buFont typeface="Arial" panose="020B0604020202020204" pitchFamily="34" charset="0"/>
              <a:buChar char="•"/>
            </a:pPr>
            <a:r>
              <a:rPr lang="en-US" sz="2400" dirty="0"/>
              <a:t>Bringing a firearm or a knife capable of causing serious bodily injury to school, a property owned or controlled by the school board, or to an interscholastic competition, extracurricular event, or other program or activity sponsored by the district or school, in which the district or school is a participant.</a:t>
            </a:r>
          </a:p>
          <a:p>
            <a:pPr marL="468313" indent="-468313" algn="just">
              <a:spcAft>
                <a:spcPts val="600"/>
              </a:spcAft>
              <a:buClr>
                <a:schemeClr val="tx2">
                  <a:lumMod val="50000"/>
                </a:schemeClr>
              </a:buClr>
              <a:buFont typeface="Arial" panose="020B0604020202020204" pitchFamily="34" charset="0"/>
              <a:buChar char="•"/>
            </a:pPr>
            <a:r>
              <a:rPr lang="en-US" sz="2400" dirty="0"/>
              <a:t>Committing an act that is a criminal offense when committed by an adult and that results in serious physical harm to persons or property while at any of the above locations.</a:t>
            </a:r>
          </a:p>
          <a:p>
            <a:pPr marL="468313" indent="-468313" algn="just">
              <a:spcAft>
                <a:spcPts val="600"/>
              </a:spcAft>
              <a:buClr>
                <a:schemeClr val="tx2">
                  <a:lumMod val="50000"/>
                </a:schemeClr>
              </a:buClr>
              <a:buFont typeface="Arial" panose="020B0604020202020204" pitchFamily="34" charset="0"/>
              <a:buChar char="•"/>
            </a:pPr>
            <a:r>
              <a:rPr lang="en-US" sz="2400" dirty="0"/>
              <a:t>Making a bomb threat to a school building or to any premises at which a school activity is occurring at the time of the threat.</a:t>
            </a:r>
          </a:p>
          <a:p>
            <a:pPr marL="468313" indent="-468313" algn="just">
              <a:buClr>
                <a:schemeClr val="tx2">
                  <a:lumMod val="50000"/>
                </a:schemeClr>
              </a:buClr>
              <a:buFont typeface="Arial" panose="020B0604020202020204" pitchFamily="34" charset="0"/>
              <a:buChar char="•"/>
            </a:pPr>
            <a:r>
              <a:rPr lang="en-US" sz="2400" dirty="0"/>
              <a:t>Making an articulated or verbalized threat, including a hit list, threatening manifesto, or social media post, that would lead a reasonable person to conclude that the student poses a serious threat.</a:t>
            </a:r>
          </a:p>
        </p:txBody>
      </p:sp>
      <p:sp>
        <p:nvSpPr>
          <p:cNvPr id="4" name="Slide Number Placeholder 8">
            <a:extLst>
              <a:ext uri="{FF2B5EF4-FFF2-40B4-BE49-F238E27FC236}">
                <a16:creationId xmlns:a16="http://schemas.microsoft.com/office/drawing/2014/main" id="{56DB3F0A-EC51-3104-DDD5-AFA3E81EDA5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49</a:t>
            </a:fld>
            <a:endParaRPr lang="en-US" sz="2400" dirty="0">
              <a:solidFill>
                <a:schemeClr val="tx2">
                  <a:lumMod val="75000"/>
                </a:schemeClr>
              </a:solidFill>
            </a:endParaRPr>
          </a:p>
        </p:txBody>
      </p:sp>
    </p:spTree>
    <p:extLst>
      <p:ext uri="{BB962C8B-B14F-4D97-AF65-F5344CB8AC3E}">
        <p14:creationId xmlns:p14="http://schemas.microsoft.com/office/powerpoint/2010/main" val="2364491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BDE71-AEA1-C59E-7326-A8BCF3D5D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85BBA-42AF-4C61-D85D-016E3CA437ED}"/>
              </a:ext>
            </a:extLst>
          </p:cNvPr>
          <p:cNvSpPr>
            <a:spLocks noGrp="1"/>
          </p:cNvSpPr>
          <p:nvPr>
            <p:ph type="ctrTitle"/>
          </p:nvPr>
        </p:nvSpPr>
        <p:spPr>
          <a:xfrm>
            <a:off x="1926651" y="1449772"/>
            <a:ext cx="13084749" cy="615553"/>
          </a:xfrm>
        </p:spPr>
        <p:txBody>
          <a:bodyPr/>
          <a:lstStyle/>
          <a:p>
            <a:r>
              <a:rPr lang="en-US" sz="4000" dirty="0"/>
              <a:t>HB 206:  180-Day + Expulsions</a:t>
            </a:r>
          </a:p>
        </p:txBody>
      </p:sp>
      <p:sp>
        <p:nvSpPr>
          <p:cNvPr id="3" name="Subtitle 2">
            <a:extLst>
              <a:ext uri="{FF2B5EF4-FFF2-40B4-BE49-F238E27FC236}">
                <a16:creationId xmlns:a16="http://schemas.microsoft.com/office/drawing/2014/main" id="{FADA5EAE-0754-A9AD-A13F-60F5E431954D}"/>
              </a:ext>
            </a:extLst>
          </p:cNvPr>
          <p:cNvSpPr>
            <a:spLocks noGrp="1"/>
          </p:cNvSpPr>
          <p:nvPr>
            <p:ph type="subTitle" idx="4"/>
          </p:nvPr>
        </p:nvSpPr>
        <p:spPr>
          <a:xfrm>
            <a:off x="2068225" y="2588954"/>
            <a:ext cx="12801600" cy="3493264"/>
          </a:xfrm>
        </p:spPr>
        <p:txBody>
          <a:bodyPr/>
          <a:lstStyle/>
          <a:p>
            <a:pPr marL="342900" indent="-342900" algn="just">
              <a:spcAft>
                <a:spcPts val="1200"/>
              </a:spcAft>
              <a:buClr>
                <a:schemeClr val="tx2">
                  <a:lumMod val="75000"/>
                </a:schemeClr>
              </a:buClr>
              <a:buFont typeface="Arial" panose="020B0604020202020204" pitchFamily="34" charset="0"/>
              <a:buChar char="•"/>
            </a:pPr>
            <a:r>
              <a:rPr lang="en-US" sz="2400" dirty="0"/>
              <a:t>Upon expulsion, superintendent must create conditions for reinstatement</a:t>
            </a:r>
          </a:p>
          <a:p>
            <a:pPr marL="1382713" indent="-460375" algn="just">
              <a:spcAft>
                <a:spcPts val="1800"/>
              </a:spcAft>
              <a:buClr>
                <a:schemeClr val="tx2">
                  <a:lumMod val="50000"/>
                </a:schemeClr>
              </a:buClr>
              <a:buFont typeface="Courier New" panose="02070309020205020404" pitchFamily="49" charset="0"/>
              <a:buChar char="o"/>
            </a:pPr>
            <a:r>
              <a:rPr lang="en-US" sz="2400" dirty="0"/>
              <a:t>Subject to board adopted “guidelines” for appropriate conditions (ORC 3313.661(E))</a:t>
            </a:r>
          </a:p>
          <a:p>
            <a:pPr marL="342900" indent="-342900" algn="just">
              <a:spcAft>
                <a:spcPts val="1200"/>
              </a:spcAft>
              <a:buClr>
                <a:schemeClr val="tx2">
                  <a:lumMod val="50000"/>
                </a:schemeClr>
              </a:buClr>
              <a:buFont typeface="Arial" panose="020B0604020202020204" pitchFamily="34" charset="0"/>
              <a:buChar char="•"/>
            </a:pPr>
            <a:r>
              <a:rPr lang="en-US" sz="2400" dirty="0"/>
              <a:t>An assessment must be completed by a psychiatrist, licensed psychologist, or licensed school psychologist, who is agreed upon by both the superintendent and the student’s parent</a:t>
            </a:r>
          </a:p>
          <a:p>
            <a:pPr marL="1382713" indent="-460375" algn="just">
              <a:spcAft>
                <a:spcPts val="1200"/>
              </a:spcAft>
              <a:buClr>
                <a:schemeClr val="tx2">
                  <a:lumMod val="50000"/>
                </a:schemeClr>
              </a:buClr>
              <a:buFont typeface="Courier New" panose="02070309020205020404" pitchFamily="49" charset="0"/>
              <a:buChar char="o"/>
            </a:pPr>
            <a:r>
              <a:rPr lang="en-US" sz="2400" dirty="0"/>
              <a:t>Assessing psychiatrist/psychologist may include recommendations for contingent conditions on a student’s reinstatement in the assessment</a:t>
            </a:r>
          </a:p>
        </p:txBody>
      </p:sp>
      <p:sp>
        <p:nvSpPr>
          <p:cNvPr id="4" name="Slide Number Placeholder 8">
            <a:extLst>
              <a:ext uri="{FF2B5EF4-FFF2-40B4-BE49-F238E27FC236}">
                <a16:creationId xmlns:a16="http://schemas.microsoft.com/office/drawing/2014/main" id="{02A1B915-BD24-2D53-88EB-47797D6751DA}"/>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50</a:t>
            </a:fld>
            <a:endParaRPr lang="en-US" sz="2400" dirty="0">
              <a:solidFill>
                <a:schemeClr val="tx2">
                  <a:lumMod val="75000"/>
                </a:schemeClr>
              </a:solidFill>
            </a:endParaRPr>
          </a:p>
        </p:txBody>
      </p:sp>
    </p:spTree>
    <p:extLst>
      <p:ext uri="{BB962C8B-B14F-4D97-AF65-F5344CB8AC3E}">
        <p14:creationId xmlns:p14="http://schemas.microsoft.com/office/powerpoint/2010/main" val="1859282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C936-5AF7-5264-18A4-D94EA4D11C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2DBC5-C35E-3458-48BB-E4AA7497726D}"/>
              </a:ext>
            </a:extLst>
          </p:cNvPr>
          <p:cNvSpPr>
            <a:spLocks noGrp="1"/>
          </p:cNvSpPr>
          <p:nvPr>
            <p:ph type="ctrTitle"/>
          </p:nvPr>
        </p:nvSpPr>
        <p:spPr>
          <a:xfrm>
            <a:off x="1926651" y="1449772"/>
            <a:ext cx="13084749" cy="615553"/>
          </a:xfrm>
        </p:spPr>
        <p:txBody>
          <a:bodyPr/>
          <a:lstStyle/>
          <a:p>
            <a:r>
              <a:rPr lang="en-US" sz="4000" dirty="0"/>
              <a:t>HB 206:  180-Day + Expulsions</a:t>
            </a:r>
          </a:p>
        </p:txBody>
      </p:sp>
      <p:sp>
        <p:nvSpPr>
          <p:cNvPr id="3" name="Subtitle 2">
            <a:extLst>
              <a:ext uri="{FF2B5EF4-FFF2-40B4-BE49-F238E27FC236}">
                <a16:creationId xmlns:a16="http://schemas.microsoft.com/office/drawing/2014/main" id="{E34925C4-E298-49A4-8707-F7357661B3CA}"/>
              </a:ext>
            </a:extLst>
          </p:cNvPr>
          <p:cNvSpPr>
            <a:spLocks noGrp="1"/>
          </p:cNvSpPr>
          <p:nvPr>
            <p:ph type="subTitle" idx="4"/>
          </p:nvPr>
        </p:nvSpPr>
        <p:spPr>
          <a:xfrm>
            <a:off x="2068225" y="2588954"/>
            <a:ext cx="12801600" cy="4108817"/>
          </a:xfrm>
        </p:spPr>
        <p:txBody>
          <a:bodyPr/>
          <a:lstStyle/>
          <a:p>
            <a:pPr marL="342900" indent="-342900" algn="just">
              <a:spcAft>
                <a:spcPts val="1800"/>
              </a:spcAft>
              <a:buClr>
                <a:schemeClr val="tx2">
                  <a:lumMod val="75000"/>
                </a:schemeClr>
              </a:buClr>
              <a:buFont typeface="Arial" panose="020B0604020202020204" pitchFamily="34" charset="0"/>
              <a:buChar char="•"/>
            </a:pPr>
            <a:r>
              <a:rPr lang="en-US" sz="2400" dirty="0"/>
              <a:t>Superintendent must assess the student to determine whether the student has shown “sufficient rehabilitation” to be reinstated (R.C. 3313.66 (B)(6)(a) and (K)(5)).</a:t>
            </a:r>
          </a:p>
          <a:p>
            <a:pPr marL="1430338" indent="-506413" algn="just">
              <a:spcAft>
                <a:spcPts val="1800"/>
              </a:spcAft>
              <a:buClr>
                <a:schemeClr val="tx2">
                  <a:lumMod val="75000"/>
                </a:schemeClr>
              </a:buClr>
              <a:buFont typeface="Courier New" panose="02070309020205020404" pitchFamily="49" charset="0"/>
              <a:buChar char="o"/>
            </a:pPr>
            <a:r>
              <a:rPr lang="en-US" sz="2400" dirty="0"/>
              <a:t>Considering assessment from psychiatrist/psychologist as well.</a:t>
            </a:r>
          </a:p>
          <a:p>
            <a:pPr marL="342900" indent="-342900" algn="just">
              <a:spcAft>
                <a:spcPts val="1800"/>
              </a:spcAft>
              <a:buClr>
                <a:schemeClr val="tx2">
                  <a:lumMod val="75000"/>
                </a:schemeClr>
              </a:buClr>
              <a:buFont typeface="Arial" panose="020B0604020202020204" pitchFamily="34" charset="0"/>
              <a:buChar char="•"/>
            </a:pPr>
            <a:r>
              <a:rPr lang="en-US" sz="2400" dirty="0"/>
              <a:t>Must make determination in consultation with multidisciplinary team selected by Superintendent.</a:t>
            </a:r>
          </a:p>
          <a:p>
            <a:pPr marL="342900" indent="-342900" algn="just">
              <a:spcAft>
                <a:spcPts val="1800"/>
              </a:spcAft>
              <a:buClr>
                <a:schemeClr val="tx2">
                  <a:lumMod val="75000"/>
                </a:schemeClr>
              </a:buClr>
              <a:buFont typeface="Arial" panose="020B0604020202020204" pitchFamily="34" charset="0"/>
              <a:buChar char="•"/>
            </a:pPr>
            <a:r>
              <a:rPr lang="en-US" sz="2400" dirty="0"/>
              <a:t>Parent can request an early assessment which must be completed.</a:t>
            </a:r>
          </a:p>
          <a:p>
            <a:pPr marL="342900" indent="-342900" algn="just">
              <a:spcAft>
                <a:spcPts val="1800"/>
              </a:spcAft>
              <a:buClr>
                <a:schemeClr val="tx2">
                  <a:lumMod val="75000"/>
                </a:schemeClr>
              </a:buClr>
              <a:buFont typeface="Arial" panose="020B0604020202020204" pitchFamily="34" charset="0"/>
              <a:buChar char="•"/>
            </a:pPr>
            <a:r>
              <a:rPr lang="en-US" sz="2400" dirty="0"/>
              <a:t>Must create new conditions for reinstatement for each 90-day extension.</a:t>
            </a:r>
          </a:p>
          <a:p>
            <a:pPr marL="342900" indent="-342900" algn="just">
              <a:spcAft>
                <a:spcPts val="1200"/>
              </a:spcAft>
              <a:buClr>
                <a:schemeClr val="tx2">
                  <a:lumMod val="75000"/>
                </a:schemeClr>
              </a:buClr>
              <a:buFont typeface="Arial" panose="020B0604020202020204" pitchFamily="34" charset="0"/>
              <a:buChar char="•"/>
            </a:pPr>
            <a:r>
              <a:rPr lang="en-US" sz="2400" dirty="0"/>
              <a:t>May be the same set of conditions for each expulsion period.</a:t>
            </a:r>
          </a:p>
        </p:txBody>
      </p:sp>
      <p:sp>
        <p:nvSpPr>
          <p:cNvPr id="4" name="Slide Number Placeholder 8">
            <a:extLst>
              <a:ext uri="{FF2B5EF4-FFF2-40B4-BE49-F238E27FC236}">
                <a16:creationId xmlns:a16="http://schemas.microsoft.com/office/drawing/2014/main" id="{B97F826B-593A-242D-9714-5BD4C298032C}"/>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51</a:t>
            </a:fld>
            <a:endParaRPr lang="en-US" sz="2400" dirty="0">
              <a:solidFill>
                <a:schemeClr val="tx2">
                  <a:lumMod val="75000"/>
                </a:schemeClr>
              </a:solidFill>
            </a:endParaRPr>
          </a:p>
        </p:txBody>
      </p:sp>
    </p:spTree>
    <p:extLst>
      <p:ext uri="{BB962C8B-B14F-4D97-AF65-F5344CB8AC3E}">
        <p14:creationId xmlns:p14="http://schemas.microsoft.com/office/powerpoint/2010/main" val="1133263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5BD26-F45B-BE06-EEB0-AFE63C370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49660-0871-928F-0929-6BB3CA7A100E}"/>
              </a:ext>
            </a:extLst>
          </p:cNvPr>
          <p:cNvSpPr>
            <a:spLocks noGrp="1"/>
          </p:cNvSpPr>
          <p:nvPr>
            <p:ph type="ctrTitle"/>
          </p:nvPr>
        </p:nvSpPr>
        <p:spPr>
          <a:xfrm>
            <a:off x="1926651" y="1449772"/>
            <a:ext cx="13084749" cy="615553"/>
          </a:xfrm>
        </p:spPr>
        <p:txBody>
          <a:bodyPr/>
          <a:lstStyle/>
          <a:p>
            <a:r>
              <a:rPr lang="en-US" sz="4000" dirty="0"/>
              <a:t>HB 206:  180-Day + Expulsions</a:t>
            </a:r>
          </a:p>
        </p:txBody>
      </p:sp>
      <p:sp>
        <p:nvSpPr>
          <p:cNvPr id="3" name="Subtitle 2">
            <a:extLst>
              <a:ext uri="{FF2B5EF4-FFF2-40B4-BE49-F238E27FC236}">
                <a16:creationId xmlns:a16="http://schemas.microsoft.com/office/drawing/2014/main" id="{3D700D93-8DFE-FC73-E124-8BD28E9AE87E}"/>
              </a:ext>
            </a:extLst>
          </p:cNvPr>
          <p:cNvSpPr>
            <a:spLocks noGrp="1"/>
          </p:cNvSpPr>
          <p:nvPr>
            <p:ph type="subTitle" idx="4"/>
          </p:nvPr>
        </p:nvSpPr>
        <p:spPr>
          <a:xfrm>
            <a:off x="2068225" y="2588954"/>
            <a:ext cx="12801600" cy="1569660"/>
          </a:xfrm>
        </p:spPr>
        <p:txBody>
          <a:bodyPr/>
          <a:lstStyle/>
          <a:p>
            <a:pPr marL="342900" indent="-342900" algn="just">
              <a:spcAft>
                <a:spcPts val="1800"/>
              </a:spcAft>
              <a:buClr>
                <a:schemeClr val="tx2">
                  <a:lumMod val="75000"/>
                </a:schemeClr>
              </a:buClr>
              <a:buFont typeface="Arial" panose="020B0604020202020204" pitchFamily="34" charset="0"/>
              <a:buChar char="•"/>
            </a:pPr>
            <a:r>
              <a:rPr lang="en-US" sz="2400" dirty="0"/>
              <a:t>Must create a plan for continuing education within 15 days (for all students).</a:t>
            </a:r>
          </a:p>
          <a:p>
            <a:pPr marL="1382713" indent="-458788" algn="just">
              <a:spcAft>
                <a:spcPts val="1800"/>
              </a:spcAft>
              <a:buClr>
                <a:schemeClr val="tx2">
                  <a:lumMod val="75000"/>
                </a:schemeClr>
              </a:buClr>
              <a:buFont typeface="Courier New" panose="02070309020205020404" pitchFamily="49" charset="0"/>
              <a:buChar char="o"/>
            </a:pPr>
            <a:r>
              <a:rPr lang="en-US" sz="2400" dirty="0"/>
              <a:t>For IEP student, must be within 10 days.</a:t>
            </a:r>
          </a:p>
          <a:p>
            <a:pPr marL="342900" indent="-342900" algn="just">
              <a:spcAft>
                <a:spcPts val="1800"/>
              </a:spcAft>
              <a:buClr>
                <a:schemeClr val="tx2">
                  <a:lumMod val="75000"/>
                </a:schemeClr>
              </a:buClr>
              <a:buFont typeface="Arial" panose="020B0604020202020204" pitchFamily="34" charset="0"/>
              <a:buChar char="•"/>
            </a:pPr>
            <a:r>
              <a:rPr lang="en-US" sz="2400" dirty="0"/>
              <a:t>Must create a list of alternative educational setting options.</a:t>
            </a:r>
          </a:p>
        </p:txBody>
      </p:sp>
      <p:sp>
        <p:nvSpPr>
          <p:cNvPr id="4" name="Slide Number Placeholder 8">
            <a:extLst>
              <a:ext uri="{FF2B5EF4-FFF2-40B4-BE49-F238E27FC236}">
                <a16:creationId xmlns:a16="http://schemas.microsoft.com/office/drawing/2014/main" id="{57A16042-7E61-69AF-C801-D5CD0CF9AAA5}"/>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52</a:t>
            </a:fld>
            <a:endParaRPr lang="en-US" sz="2400" dirty="0">
              <a:solidFill>
                <a:schemeClr val="tx2">
                  <a:lumMod val="75000"/>
                </a:schemeClr>
              </a:solidFill>
            </a:endParaRPr>
          </a:p>
        </p:txBody>
      </p:sp>
    </p:spTree>
    <p:extLst>
      <p:ext uri="{BB962C8B-B14F-4D97-AF65-F5344CB8AC3E}">
        <p14:creationId xmlns:p14="http://schemas.microsoft.com/office/powerpoint/2010/main" val="3746096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EBB3C-C2B3-2B26-ED67-7F2EC13EC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AB19C-981C-7054-CB7B-612F08AF1564}"/>
              </a:ext>
            </a:extLst>
          </p:cNvPr>
          <p:cNvSpPr>
            <a:spLocks noGrp="1"/>
          </p:cNvSpPr>
          <p:nvPr>
            <p:ph type="ctrTitle"/>
          </p:nvPr>
        </p:nvSpPr>
        <p:spPr>
          <a:xfrm>
            <a:off x="838200" y="3897005"/>
            <a:ext cx="5257800" cy="2492990"/>
          </a:xfrm>
        </p:spPr>
        <p:txBody>
          <a:bodyPr/>
          <a:lstStyle/>
          <a:p>
            <a:pPr algn="ctr"/>
            <a:r>
              <a:rPr lang="en-US" sz="5400" dirty="0"/>
              <a:t>HB 96:</a:t>
            </a:r>
            <a:br>
              <a:rPr lang="en-US" sz="5400" dirty="0"/>
            </a:br>
            <a:r>
              <a:rPr lang="en-US" sz="5400" dirty="0"/>
              <a:t>Changes to</a:t>
            </a:r>
            <a:br>
              <a:rPr lang="en-US" sz="5400" dirty="0"/>
            </a:br>
            <a:r>
              <a:rPr lang="en-US" sz="5400" dirty="0"/>
              <a:t>Attendance Law</a:t>
            </a:r>
          </a:p>
        </p:txBody>
      </p:sp>
      <p:pic>
        <p:nvPicPr>
          <p:cNvPr id="1026" name="Picture 2">
            <a:extLst>
              <a:ext uri="{FF2B5EF4-FFF2-40B4-BE49-F238E27FC236}">
                <a16:creationId xmlns:a16="http://schemas.microsoft.com/office/drawing/2014/main" id="{69656E3D-4C76-EB5A-ECD0-AE5043075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308" y="800100"/>
            <a:ext cx="11476892" cy="891539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8">
            <a:extLst>
              <a:ext uri="{FF2B5EF4-FFF2-40B4-BE49-F238E27FC236}">
                <a16:creationId xmlns:a16="http://schemas.microsoft.com/office/drawing/2014/main" id="{ECD73650-D05A-8E39-F07B-061ECE17E10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bg1"/>
                </a:solidFill>
              </a:rPr>
              <a:t>53</a:t>
            </a:fld>
            <a:endParaRPr lang="en-US" sz="2400" dirty="0">
              <a:solidFill>
                <a:schemeClr val="bg1"/>
              </a:solidFill>
            </a:endParaRPr>
          </a:p>
        </p:txBody>
      </p:sp>
    </p:spTree>
    <p:extLst>
      <p:ext uri="{BB962C8B-B14F-4D97-AF65-F5344CB8AC3E}">
        <p14:creationId xmlns:p14="http://schemas.microsoft.com/office/powerpoint/2010/main" val="1388770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3E96D-8BAF-F18A-9CBD-BE44C1DBD1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1DBBF-1B26-C590-2543-C077BEFA9183}"/>
              </a:ext>
            </a:extLst>
          </p:cNvPr>
          <p:cNvSpPr>
            <a:spLocks noGrp="1"/>
          </p:cNvSpPr>
          <p:nvPr>
            <p:ph type="ctrTitle"/>
          </p:nvPr>
        </p:nvSpPr>
        <p:spPr>
          <a:xfrm>
            <a:off x="1926651" y="1449772"/>
            <a:ext cx="13694349" cy="615553"/>
          </a:xfrm>
        </p:spPr>
        <p:txBody>
          <a:bodyPr/>
          <a:lstStyle/>
          <a:p>
            <a:r>
              <a:rPr lang="en-US" sz="4000" dirty="0"/>
              <a:t>HB 96 Changes to Attendance Law, Effective September 30, 2025</a:t>
            </a:r>
          </a:p>
        </p:txBody>
      </p:sp>
      <p:sp>
        <p:nvSpPr>
          <p:cNvPr id="3" name="Subtitle 2">
            <a:extLst>
              <a:ext uri="{FF2B5EF4-FFF2-40B4-BE49-F238E27FC236}">
                <a16:creationId xmlns:a16="http://schemas.microsoft.com/office/drawing/2014/main" id="{EE859197-1D08-0C82-F9F3-FF6658E43BF5}"/>
              </a:ext>
            </a:extLst>
          </p:cNvPr>
          <p:cNvSpPr>
            <a:spLocks noGrp="1"/>
          </p:cNvSpPr>
          <p:nvPr>
            <p:ph type="subTitle" idx="4"/>
          </p:nvPr>
        </p:nvSpPr>
        <p:spPr>
          <a:xfrm>
            <a:off x="2068225" y="2588954"/>
            <a:ext cx="12801600" cy="2446824"/>
          </a:xfrm>
        </p:spPr>
        <p:txBody>
          <a:bodyPr/>
          <a:lstStyle/>
          <a:p>
            <a:pPr marL="342900" indent="-342900" algn="just">
              <a:spcAft>
                <a:spcPts val="1800"/>
              </a:spcAft>
              <a:buClr>
                <a:schemeClr val="tx2">
                  <a:lumMod val="75000"/>
                </a:schemeClr>
              </a:buClr>
              <a:buFont typeface="Arial" panose="020B0604020202020204" pitchFamily="34" charset="0"/>
              <a:buChar char="•"/>
            </a:pPr>
            <a:r>
              <a:rPr lang="en-US" sz="2400" dirty="0"/>
              <a:t>The Ohio legislature has shifted from a focus on unexcused absences and court filings to a model that supports early intervention for students at risk of becoming chronically absent and family engagement.</a:t>
            </a:r>
          </a:p>
          <a:p>
            <a:pPr marL="342900" indent="-342900" algn="just">
              <a:spcAft>
                <a:spcPts val="1800"/>
              </a:spcAft>
              <a:buClr>
                <a:schemeClr val="tx2">
                  <a:lumMod val="75000"/>
                </a:schemeClr>
              </a:buClr>
              <a:buFont typeface="Arial" panose="020B0604020202020204" pitchFamily="34" charset="0"/>
              <a:buChar char="•"/>
            </a:pPr>
            <a:r>
              <a:rPr lang="en-US" sz="2400" dirty="0"/>
              <a:t>“Chronically absent” means missing (for any reason) at least ten per cent (10%) of the minimum number of hours required in the school year under Ohio law for the school a student attends.</a:t>
            </a:r>
          </a:p>
        </p:txBody>
      </p:sp>
      <p:sp>
        <p:nvSpPr>
          <p:cNvPr id="4" name="Slide Number Placeholder 8">
            <a:extLst>
              <a:ext uri="{FF2B5EF4-FFF2-40B4-BE49-F238E27FC236}">
                <a16:creationId xmlns:a16="http://schemas.microsoft.com/office/drawing/2014/main" id="{CAECCCA3-93EF-242F-0737-DE0FFAF51F94}"/>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54</a:t>
            </a:fld>
            <a:endParaRPr lang="en-US" sz="2400" dirty="0">
              <a:solidFill>
                <a:schemeClr val="tx2">
                  <a:lumMod val="75000"/>
                </a:schemeClr>
              </a:solidFill>
            </a:endParaRPr>
          </a:p>
        </p:txBody>
      </p:sp>
    </p:spTree>
    <p:extLst>
      <p:ext uri="{BB962C8B-B14F-4D97-AF65-F5344CB8AC3E}">
        <p14:creationId xmlns:p14="http://schemas.microsoft.com/office/powerpoint/2010/main" val="38721872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8F763-5F83-1836-4BFD-04940C5ED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85D8C-C176-F584-0C95-453D98EB8F63}"/>
              </a:ext>
            </a:extLst>
          </p:cNvPr>
          <p:cNvSpPr>
            <a:spLocks noGrp="1"/>
          </p:cNvSpPr>
          <p:nvPr>
            <p:ph type="ctrTitle"/>
          </p:nvPr>
        </p:nvSpPr>
        <p:spPr>
          <a:xfrm>
            <a:off x="1926651" y="1449772"/>
            <a:ext cx="13694349" cy="615553"/>
          </a:xfrm>
        </p:spPr>
        <p:txBody>
          <a:bodyPr/>
          <a:lstStyle/>
          <a:p>
            <a:r>
              <a:rPr lang="en-US" sz="4000" dirty="0"/>
              <a:t>HB 96 Changes to Attendance Law, Effective September 30, 2025</a:t>
            </a:r>
          </a:p>
        </p:txBody>
      </p:sp>
      <p:sp>
        <p:nvSpPr>
          <p:cNvPr id="3" name="Subtitle 2">
            <a:extLst>
              <a:ext uri="{FF2B5EF4-FFF2-40B4-BE49-F238E27FC236}">
                <a16:creationId xmlns:a16="http://schemas.microsoft.com/office/drawing/2014/main" id="{37BFF1D3-079E-A1F7-92A3-FE9C761EF00D}"/>
              </a:ext>
            </a:extLst>
          </p:cNvPr>
          <p:cNvSpPr>
            <a:spLocks noGrp="1"/>
          </p:cNvSpPr>
          <p:nvPr>
            <p:ph type="subTitle" idx="4"/>
          </p:nvPr>
        </p:nvSpPr>
        <p:spPr>
          <a:xfrm>
            <a:off x="2068225" y="2588954"/>
            <a:ext cx="12801600" cy="4016484"/>
          </a:xfrm>
        </p:spPr>
        <p:txBody>
          <a:bodyPr/>
          <a:lstStyle/>
          <a:p>
            <a:pPr algn="just">
              <a:spcAft>
                <a:spcPts val="1800"/>
              </a:spcAft>
              <a:buClr>
                <a:schemeClr val="tx2">
                  <a:lumMod val="75000"/>
                </a:schemeClr>
              </a:buClr>
            </a:pPr>
            <a:r>
              <a:rPr lang="en-US" sz="2400" dirty="0"/>
              <a:t>The law eliminated the current requirement to file a complaint in juvenile court on the 61st day after a student is habitually truant.  Instead, when a student is habitually truant, the attendance officer: </a:t>
            </a:r>
          </a:p>
          <a:p>
            <a:pPr marL="914400" indent="-398463" algn="just">
              <a:spcAft>
                <a:spcPts val="1800"/>
              </a:spcAft>
              <a:buClr>
                <a:schemeClr val="tx2">
                  <a:lumMod val="75000"/>
                </a:schemeClr>
              </a:buClr>
            </a:pPr>
            <a:r>
              <a:rPr lang="en-US" sz="2400" dirty="0"/>
              <a:t>•	informs the student and family, in writing, of the legal consequences of being truant. </a:t>
            </a:r>
          </a:p>
          <a:p>
            <a:pPr marL="914400" indent="-446088" algn="just">
              <a:spcAft>
                <a:spcPts val="1800"/>
              </a:spcAft>
              <a:buClr>
                <a:schemeClr val="tx2">
                  <a:lumMod val="75000"/>
                </a:schemeClr>
              </a:buClr>
            </a:pPr>
            <a:r>
              <a:rPr lang="en-US" sz="2400" dirty="0"/>
              <a:t>•	files a complaint in the juvenile court unless the staff determines the student and family are making “satisfactory progress” in improving attendance. </a:t>
            </a:r>
          </a:p>
          <a:p>
            <a:pPr marL="914400" indent="-446088" algn="just">
              <a:spcAft>
                <a:spcPts val="1800"/>
              </a:spcAft>
              <a:buClr>
                <a:schemeClr val="tx2">
                  <a:lumMod val="75000"/>
                </a:schemeClr>
              </a:buClr>
            </a:pPr>
            <a:r>
              <a:rPr lang="en-US" sz="2400" dirty="0"/>
              <a:t>•	files the complaint if the student and the student’s family cease continuing making progress. </a:t>
            </a:r>
          </a:p>
        </p:txBody>
      </p:sp>
      <p:sp>
        <p:nvSpPr>
          <p:cNvPr id="4" name="Slide Number Placeholder 8">
            <a:extLst>
              <a:ext uri="{FF2B5EF4-FFF2-40B4-BE49-F238E27FC236}">
                <a16:creationId xmlns:a16="http://schemas.microsoft.com/office/drawing/2014/main" id="{E1991A8E-5C85-330E-B13B-59BBC39A3659}"/>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55</a:t>
            </a:fld>
            <a:endParaRPr lang="en-US" sz="2400" dirty="0">
              <a:solidFill>
                <a:schemeClr val="tx2">
                  <a:lumMod val="75000"/>
                </a:schemeClr>
              </a:solidFill>
            </a:endParaRPr>
          </a:p>
        </p:txBody>
      </p:sp>
    </p:spTree>
    <p:extLst>
      <p:ext uri="{BB962C8B-B14F-4D97-AF65-F5344CB8AC3E}">
        <p14:creationId xmlns:p14="http://schemas.microsoft.com/office/powerpoint/2010/main" val="2269622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EFC5B-A718-DA98-5220-4E4E0C14D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1B68B-09D2-6F5C-662E-A238C4B326DD}"/>
              </a:ext>
            </a:extLst>
          </p:cNvPr>
          <p:cNvSpPr>
            <a:spLocks noGrp="1"/>
          </p:cNvSpPr>
          <p:nvPr>
            <p:ph type="ctrTitle"/>
          </p:nvPr>
        </p:nvSpPr>
        <p:spPr>
          <a:xfrm>
            <a:off x="1926651" y="1449772"/>
            <a:ext cx="13694349" cy="615553"/>
          </a:xfrm>
        </p:spPr>
        <p:txBody>
          <a:bodyPr/>
          <a:lstStyle/>
          <a:p>
            <a:r>
              <a:rPr lang="en-US" sz="4000" dirty="0"/>
              <a:t>HB 96 Changes to Attendance Law, Effective September 30, 2025</a:t>
            </a:r>
          </a:p>
        </p:txBody>
      </p:sp>
      <p:sp>
        <p:nvSpPr>
          <p:cNvPr id="3" name="Subtitle 2">
            <a:extLst>
              <a:ext uri="{FF2B5EF4-FFF2-40B4-BE49-F238E27FC236}">
                <a16:creationId xmlns:a16="http://schemas.microsoft.com/office/drawing/2014/main" id="{93B824EB-9698-9AB7-596A-F41729972162}"/>
              </a:ext>
            </a:extLst>
          </p:cNvPr>
          <p:cNvSpPr>
            <a:spLocks noGrp="1"/>
          </p:cNvSpPr>
          <p:nvPr>
            <p:ph type="subTitle" idx="4"/>
          </p:nvPr>
        </p:nvSpPr>
        <p:spPr>
          <a:xfrm>
            <a:off x="2068225" y="2588954"/>
            <a:ext cx="12801600" cy="2677656"/>
          </a:xfrm>
        </p:spPr>
        <p:txBody>
          <a:bodyPr/>
          <a:lstStyle/>
          <a:p>
            <a:pPr algn="just">
              <a:spcAft>
                <a:spcPts val="1800"/>
              </a:spcAft>
              <a:buClr>
                <a:schemeClr val="tx2">
                  <a:lumMod val="75000"/>
                </a:schemeClr>
              </a:buClr>
            </a:pPr>
            <a:r>
              <a:rPr lang="en-US" sz="2400" dirty="0"/>
              <a:t>Schools may still require a parent/guardian to attend a parental education program if the parent fails to cause the child’s attendance.</a:t>
            </a:r>
          </a:p>
          <a:p>
            <a:pPr algn="just">
              <a:spcAft>
                <a:spcPts val="1800"/>
              </a:spcAft>
              <a:buClr>
                <a:schemeClr val="tx2">
                  <a:lumMod val="75000"/>
                </a:schemeClr>
              </a:buClr>
            </a:pPr>
            <a:endParaRPr lang="en-US" sz="2400" dirty="0"/>
          </a:p>
          <a:p>
            <a:pPr algn="just">
              <a:spcAft>
                <a:spcPts val="1800"/>
              </a:spcAft>
              <a:buClr>
                <a:schemeClr val="tx2">
                  <a:lumMod val="75000"/>
                </a:schemeClr>
              </a:buClr>
            </a:pPr>
            <a:r>
              <a:rPr lang="en-US" sz="2400" dirty="0"/>
              <a:t>Students may be excused from non-core curriculum courses for up to eight hours of (Ohio-approved) private driver education instruction but must complete missed classroom assignments.</a:t>
            </a:r>
          </a:p>
        </p:txBody>
      </p:sp>
      <p:sp>
        <p:nvSpPr>
          <p:cNvPr id="4" name="Slide Number Placeholder 8">
            <a:extLst>
              <a:ext uri="{FF2B5EF4-FFF2-40B4-BE49-F238E27FC236}">
                <a16:creationId xmlns:a16="http://schemas.microsoft.com/office/drawing/2014/main" id="{CC9DC828-AA37-0505-6BA0-38FEB0EA1660}"/>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56</a:t>
            </a:fld>
            <a:endParaRPr lang="en-US" sz="2400" dirty="0">
              <a:solidFill>
                <a:schemeClr val="tx2">
                  <a:lumMod val="75000"/>
                </a:schemeClr>
              </a:solidFill>
            </a:endParaRPr>
          </a:p>
        </p:txBody>
      </p:sp>
    </p:spTree>
    <p:extLst>
      <p:ext uri="{BB962C8B-B14F-4D97-AF65-F5344CB8AC3E}">
        <p14:creationId xmlns:p14="http://schemas.microsoft.com/office/powerpoint/2010/main" val="34987908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7C122-E8C1-5609-0C53-806753086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BCDC5-DB2F-12B1-CDA2-6013616BCE4D}"/>
              </a:ext>
            </a:extLst>
          </p:cNvPr>
          <p:cNvSpPr>
            <a:spLocks noGrp="1"/>
          </p:cNvSpPr>
          <p:nvPr>
            <p:ph type="ctrTitle"/>
          </p:nvPr>
        </p:nvSpPr>
        <p:spPr>
          <a:xfrm>
            <a:off x="1219200" y="1104900"/>
            <a:ext cx="13694349" cy="615553"/>
          </a:xfrm>
        </p:spPr>
        <p:txBody>
          <a:bodyPr/>
          <a:lstStyle/>
          <a:p>
            <a:r>
              <a:rPr lang="en-US" sz="4000" dirty="0"/>
              <a:t>HB 96 Changes to Attendance Law, Effective September 30, 2025</a:t>
            </a:r>
          </a:p>
        </p:txBody>
      </p:sp>
      <p:sp>
        <p:nvSpPr>
          <p:cNvPr id="3" name="Subtitle 2">
            <a:extLst>
              <a:ext uri="{FF2B5EF4-FFF2-40B4-BE49-F238E27FC236}">
                <a16:creationId xmlns:a16="http://schemas.microsoft.com/office/drawing/2014/main" id="{AD830A32-0603-807A-B0C5-EE9CF0087422}"/>
              </a:ext>
            </a:extLst>
          </p:cNvPr>
          <p:cNvSpPr>
            <a:spLocks noGrp="1"/>
          </p:cNvSpPr>
          <p:nvPr>
            <p:ph type="subTitle" idx="4"/>
          </p:nvPr>
        </p:nvSpPr>
        <p:spPr>
          <a:xfrm>
            <a:off x="1219200" y="2068256"/>
            <a:ext cx="15925800" cy="7663636"/>
          </a:xfrm>
        </p:spPr>
        <p:txBody>
          <a:bodyPr/>
          <a:lstStyle/>
          <a:p>
            <a:pPr algn="just">
              <a:spcAft>
                <a:spcPts val="1800"/>
              </a:spcAft>
              <a:buClr>
                <a:schemeClr val="tx2">
                  <a:lumMod val="75000"/>
                </a:schemeClr>
              </a:buClr>
            </a:pPr>
            <a:r>
              <a:rPr lang="en-US" sz="2400" dirty="0"/>
              <a:t>By August 1, 2026, schools must adopt a policy to address student absences after consulting with the county juvenile court, parents/guardians, and appropriate state and local agencies.  The new policy must do the following six things:</a:t>
            </a:r>
          </a:p>
          <a:p>
            <a:pPr marL="914400" indent="-446088" algn="just">
              <a:spcAft>
                <a:spcPts val="1800"/>
              </a:spcAft>
              <a:buClr>
                <a:schemeClr val="tx2">
                  <a:lumMod val="75000"/>
                </a:schemeClr>
              </a:buClr>
            </a:pPr>
            <a:r>
              <a:rPr lang="en-US" sz="2400" dirty="0"/>
              <a:t>(1) Acknowledge that student absences from school for any reason, whether excused or unexcused, take away from instructional time and have an adverse effect on student learning;</a:t>
            </a:r>
          </a:p>
          <a:p>
            <a:pPr marL="914400" indent="-446088" algn="just">
              <a:spcAft>
                <a:spcPts val="1800"/>
              </a:spcAft>
              <a:buClr>
                <a:schemeClr val="tx2">
                  <a:lumMod val="75000"/>
                </a:schemeClr>
              </a:buClr>
            </a:pPr>
            <a:r>
              <a:rPr lang="en-US" sz="2400" dirty="0"/>
              <a:t>(2) Identify strategies to prevent students from becoming chronically absent;</a:t>
            </a:r>
          </a:p>
          <a:p>
            <a:pPr marL="914400" indent="-446088" algn="just">
              <a:spcAft>
                <a:spcPts val="1800"/>
              </a:spcAft>
              <a:buClr>
                <a:schemeClr val="tx2">
                  <a:lumMod val="75000"/>
                </a:schemeClr>
              </a:buClr>
            </a:pPr>
            <a:r>
              <a:rPr lang="en-US" sz="2400" dirty="0"/>
              <a:t>(3) Include procedures for notifying a student's parent/guardian/custodian when the student has been absent from school for a number of hours determined by the board, which number shall not exceed five per cent (5%) of the minimum number of hours required under Ohio law for the school the student attends;</a:t>
            </a:r>
          </a:p>
          <a:p>
            <a:pPr marL="914400" indent="-446088" algn="just">
              <a:spcAft>
                <a:spcPts val="1800"/>
              </a:spcAft>
              <a:buClr>
                <a:schemeClr val="tx2">
                  <a:lumMod val="75000"/>
                </a:schemeClr>
              </a:buClr>
            </a:pPr>
            <a:r>
              <a:rPr lang="en-US" sz="2400" dirty="0"/>
              <a:t>(4) Establish a tiered system that provides more intensive interventions and supports for students with greater numbers of absences and includes resources to help students and their families address the root causes of the absences;</a:t>
            </a:r>
          </a:p>
          <a:p>
            <a:pPr marL="914400" indent="-446088" algn="just">
              <a:spcAft>
                <a:spcPts val="1800"/>
              </a:spcAft>
              <a:buClr>
                <a:schemeClr val="tx2">
                  <a:lumMod val="75000"/>
                </a:schemeClr>
              </a:buClr>
            </a:pPr>
            <a:r>
              <a:rPr lang="en-US" sz="2400" dirty="0"/>
              <a:t>(5) Provide for one or more absence intervention teams to work with students at risk of becoming chronically absent and their families to improve the students' attendance at school;</a:t>
            </a:r>
          </a:p>
          <a:p>
            <a:pPr marL="914400" indent="-446088" algn="just">
              <a:spcAft>
                <a:spcPts val="1800"/>
              </a:spcAft>
              <a:buClr>
                <a:schemeClr val="tx2">
                  <a:lumMod val="75000"/>
                </a:schemeClr>
              </a:buClr>
            </a:pPr>
            <a:r>
              <a:rPr lang="en-US" sz="2400" dirty="0"/>
              <a:t>(6) Prohibit suspending, expelling, or otherwise preventing a student from attending school based on the student's absences.</a:t>
            </a:r>
          </a:p>
        </p:txBody>
      </p:sp>
      <p:sp>
        <p:nvSpPr>
          <p:cNvPr id="4" name="Slide Number Placeholder 8">
            <a:extLst>
              <a:ext uri="{FF2B5EF4-FFF2-40B4-BE49-F238E27FC236}">
                <a16:creationId xmlns:a16="http://schemas.microsoft.com/office/drawing/2014/main" id="{2C57CC2F-EA79-F7BF-FF2A-8F30B008FF91}"/>
              </a:ext>
            </a:extLst>
          </p:cNvPr>
          <p:cNvSpPr>
            <a:spLocks noGrp="1"/>
          </p:cNvSpPr>
          <p:nvPr>
            <p:ph type="sldNum" sz="quarter" idx="7"/>
          </p:nvPr>
        </p:nvSpPr>
        <p:spPr>
          <a:xfrm>
            <a:off x="12944622" y="9362560"/>
            <a:ext cx="4206240" cy="369332"/>
          </a:xfrm>
        </p:spPr>
        <p:txBody>
          <a:bodyPr/>
          <a:lstStyle/>
          <a:p>
            <a:fld id="{B6F15528-21DE-4FAA-801E-634DDDAF4B2B}" type="slidenum">
              <a:rPr lang="en-US" sz="2400" smtClean="0">
                <a:solidFill>
                  <a:schemeClr val="tx2">
                    <a:lumMod val="75000"/>
                  </a:schemeClr>
                </a:solidFill>
              </a:rPr>
              <a:t>57</a:t>
            </a:fld>
            <a:endParaRPr lang="en-US" sz="2400" dirty="0">
              <a:solidFill>
                <a:schemeClr val="tx2">
                  <a:lumMod val="75000"/>
                </a:schemeClr>
              </a:solidFill>
            </a:endParaRPr>
          </a:p>
        </p:txBody>
      </p:sp>
    </p:spTree>
    <p:extLst>
      <p:ext uri="{BB962C8B-B14F-4D97-AF65-F5344CB8AC3E}">
        <p14:creationId xmlns:p14="http://schemas.microsoft.com/office/powerpoint/2010/main" val="23383252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78C21-6605-6E3B-52CB-338461828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0ECC3-20A7-FB90-472A-1A67E751FA3B}"/>
              </a:ext>
            </a:extLst>
          </p:cNvPr>
          <p:cNvSpPr>
            <a:spLocks noGrp="1"/>
          </p:cNvSpPr>
          <p:nvPr>
            <p:ph type="ctrTitle"/>
          </p:nvPr>
        </p:nvSpPr>
        <p:spPr>
          <a:xfrm>
            <a:off x="2057400" y="1409700"/>
            <a:ext cx="13694349" cy="615553"/>
          </a:xfrm>
        </p:spPr>
        <p:txBody>
          <a:bodyPr/>
          <a:lstStyle/>
          <a:p>
            <a:r>
              <a:rPr lang="en-US" sz="4000" dirty="0"/>
              <a:t>HB 96 Changes to Attendance Law, Effective September 30, 2025</a:t>
            </a:r>
          </a:p>
        </p:txBody>
      </p:sp>
      <p:sp>
        <p:nvSpPr>
          <p:cNvPr id="3" name="Subtitle 2">
            <a:extLst>
              <a:ext uri="{FF2B5EF4-FFF2-40B4-BE49-F238E27FC236}">
                <a16:creationId xmlns:a16="http://schemas.microsoft.com/office/drawing/2014/main" id="{DD28085C-179B-4D4B-EDAB-D8D5AA788C4C}"/>
              </a:ext>
            </a:extLst>
          </p:cNvPr>
          <p:cNvSpPr>
            <a:spLocks noGrp="1"/>
          </p:cNvSpPr>
          <p:nvPr>
            <p:ph type="subTitle" idx="4"/>
          </p:nvPr>
        </p:nvSpPr>
        <p:spPr>
          <a:xfrm>
            <a:off x="2057399" y="2628900"/>
            <a:ext cx="13694349" cy="5816977"/>
          </a:xfrm>
        </p:spPr>
        <p:txBody>
          <a:bodyPr/>
          <a:lstStyle/>
          <a:p>
            <a:pPr algn="just">
              <a:spcAft>
                <a:spcPts val="1800"/>
              </a:spcAft>
              <a:buClr>
                <a:schemeClr val="tx2">
                  <a:lumMod val="75000"/>
                </a:schemeClr>
              </a:buClr>
            </a:pPr>
            <a:r>
              <a:rPr lang="en-US" sz="2400" dirty="0"/>
              <a:t>The ODEW has developed a </a:t>
            </a:r>
            <a:r>
              <a:rPr lang="en-US" sz="2400" b="1" dirty="0"/>
              <a:t>model policy </a:t>
            </a:r>
            <a:r>
              <a:rPr lang="en-US" sz="2400" dirty="0"/>
              <a:t>schools may tailor to their use in order to meet the August 1, 2026, deadline.  It is available through ODEW’s website (check the attendance FAQ page).</a:t>
            </a:r>
          </a:p>
          <a:p>
            <a:pPr algn="just">
              <a:spcAft>
                <a:spcPts val="1800"/>
              </a:spcAft>
              <a:buClr>
                <a:schemeClr val="tx2">
                  <a:lumMod val="75000"/>
                </a:schemeClr>
              </a:buClr>
            </a:pPr>
            <a:r>
              <a:rPr lang="en-US" sz="2400" dirty="0"/>
              <a:t>In addition, ODEW has prepared a useful outline on attendance law changes:</a:t>
            </a:r>
          </a:p>
          <a:p>
            <a:pPr marL="914400" algn="just">
              <a:spcAft>
                <a:spcPts val="1800"/>
              </a:spcAft>
              <a:buClr>
                <a:schemeClr val="tx2">
                  <a:lumMod val="75000"/>
                </a:schemeClr>
              </a:buClr>
            </a:pPr>
            <a:r>
              <a:rPr lang="en-US" sz="2400" i="1" u="sng" dirty="0"/>
              <a:t>https://education.ohio.gov/getattachment/Topics/Student-Supports/Attendance-Support/Attendance-Guidance-2025.pdf.aspx?lang=en-US</a:t>
            </a:r>
            <a:r>
              <a:rPr lang="en-US" sz="2400" i="1" dirty="0"/>
              <a:t> </a:t>
            </a:r>
          </a:p>
          <a:p>
            <a:pPr algn="just">
              <a:spcAft>
                <a:spcPts val="1800"/>
              </a:spcAft>
              <a:buClr>
                <a:schemeClr val="tx2">
                  <a:lumMod val="75000"/>
                </a:schemeClr>
              </a:buClr>
            </a:pPr>
            <a:r>
              <a:rPr lang="en-US" sz="2400" dirty="0"/>
              <a:t>Along with an attendance law FAQ:</a:t>
            </a:r>
          </a:p>
          <a:p>
            <a:pPr marL="866775" algn="just">
              <a:spcAft>
                <a:spcPts val="1800"/>
              </a:spcAft>
              <a:buClr>
                <a:schemeClr val="tx2">
                  <a:lumMod val="75000"/>
                </a:schemeClr>
              </a:buClr>
            </a:pPr>
            <a:r>
              <a:rPr lang="en-US" sz="2400" i="1" u="sng" dirty="0"/>
              <a:t>https://education.ohio.gov/Topics/Student-Supports/Attendance-Support/Ohio-Attendance-Laws-FAQs</a:t>
            </a:r>
            <a:endParaRPr lang="en-US" sz="2400" i="1" dirty="0"/>
          </a:p>
          <a:p>
            <a:pPr algn="just">
              <a:spcAft>
                <a:spcPts val="1800"/>
              </a:spcAft>
              <a:buClr>
                <a:schemeClr val="tx2">
                  <a:lumMod val="75000"/>
                </a:schemeClr>
              </a:buClr>
            </a:pPr>
            <a:r>
              <a:rPr lang="en-US" sz="2400" dirty="0"/>
              <a:t>ODEW has monthly webinars on a variety of attendance topics:</a:t>
            </a:r>
          </a:p>
          <a:p>
            <a:pPr marL="914400" algn="just">
              <a:spcAft>
                <a:spcPts val="1800"/>
              </a:spcAft>
              <a:buClr>
                <a:schemeClr val="tx2">
                  <a:lumMod val="75000"/>
                </a:schemeClr>
              </a:buClr>
            </a:pPr>
            <a:r>
              <a:rPr lang="en-US" sz="2400" i="1" u="sng" dirty="0"/>
              <a:t>https://education.ohio.gov/Topics/Student-Supports/Attendance-Support/Attendance-School-and-District-Supports/Attendance-Webinar-Series</a:t>
            </a:r>
          </a:p>
        </p:txBody>
      </p:sp>
      <p:sp>
        <p:nvSpPr>
          <p:cNvPr id="4" name="Slide Number Placeholder 8">
            <a:extLst>
              <a:ext uri="{FF2B5EF4-FFF2-40B4-BE49-F238E27FC236}">
                <a16:creationId xmlns:a16="http://schemas.microsoft.com/office/drawing/2014/main" id="{5B940798-8015-8466-CE1C-C5BC79A0ABEA}"/>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58</a:t>
            </a:fld>
            <a:endParaRPr lang="en-US" sz="2400" dirty="0">
              <a:solidFill>
                <a:schemeClr val="tx2">
                  <a:lumMod val="75000"/>
                </a:schemeClr>
              </a:solidFill>
            </a:endParaRPr>
          </a:p>
        </p:txBody>
      </p:sp>
    </p:spTree>
    <p:extLst>
      <p:ext uri="{BB962C8B-B14F-4D97-AF65-F5344CB8AC3E}">
        <p14:creationId xmlns:p14="http://schemas.microsoft.com/office/powerpoint/2010/main" val="3176617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8BB7E-5B20-9A76-2413-B9BE26D11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BA038-D43F-0690-8165-2CECEA700D45}"/>
              </a:ext>
            </a:extLst>
          </p:cNvPr>
          <p:cNvSpPr>
            <a:spLocks noGrp="1"/>
          </p:cNvSpPr>
          <p:nvPr>
            <p:ph type="ctrTitle"/>
          </p:nvPr>
        </p:nvSpPr>
        <p:spPr>
          <a:xfrm>
            <a:off x="2057400" y="1409700"/>
            <a:ext cx="13694349" cy="615553"/>
          </a:xfrm>
        </p:spPr>
        <p:txBody>
          <a:bodyPr/>
          <a:lstStyle/>
          <a:p>
            <a:r>
              <a:rPr lang="en-US" sz="4000" dirty="0"/>
              <a:t>HB 10:  Regulate Imitation Meat and Egg Products</a:t>
            </a:r>
          </a:p>
        </p:txBody>
      </p:sp>
      <p:sp>
        <p:nvSpPr>
          <p:cNvPr id="3" name="Subtitle 2">
            <a:extLst>
              <a:ext uri="{FF2B5EF4-FFF2-40B4-BE49-F238E27FC236}">
                <a16:creationId xmlns:a16="http://schemas.microsoft.com/office/drawing/2014/main" id="{36C27242-65BC-ABC5-5E45-3B8571B6967A}"/>
              </a:ext>
            </a:extLst>
          </p:cNvPr>
          <p:cNvSpPr>
            <a:spLocks noGrp="1"/>
          </p:cNvSpPr>
          <p:nvPr>
            <p:ph type="subTitle" idx="4"/>
          </p:nvPr>
        </p:nvSpPr>
        <p:spPr>
          <a:xfrm>
            <a:off x="2057399" y="2628900"/>
            <a:ext cx="13694349" cy="4862870"/>
          </a:xfrm>
        </p:spPr>
        <p:txBody>
          <a:bodyPr/>
          <a:lstStyle/>
          <a:p>
            <a:pPr algn="just">
              <a:spcAft>
                <a:spcPts val="1800"/>
              </a:spcAft>
              <a:buClr>
                <a:schemeClr val="tx2">
                  <a:lumMod val="75000"/>
                </a:schemeClr>
              </a:buClr>
            </a:pPr>
            <a:r>
              <a:rPr lang="en-US" sz="2400" dirty="0"/>
              <a:t>Requires each school district (including community and STEM schools) to adopt a policy to prevent the purchase of “cultivated-protein food products” or “food misbranded as a meat or egg product.”  RC 3313.8110.  </a:t>
            </a:r>
            <a:r>
              <a:rPr lang="en-US" dirty="0"/>
              <a:t>The terms are defined in the law. RC 3715.601 and .602.</a:t>
            </a:r>
          </a:p>
          <a:p>
            <a:pPr algn="just">
              <a:spcAft>
                <a:spcPts val="1800"/>
              </a:spcAft>
              <a:buClr>
                <a:schemeClr val="tx2">
                  <a:lumMod val="75000"/>
                </a:schemeClr>
              </a:buClr>
            </a:pPr>
            <a:r>
              <a:rPr lang="en-US" sz="2400" dirty="0"/>
              <a:t>A "cultivated-protein food product" means a food having one or more sensory attributes that resemble a type of tissue originating from an agricultural food animal, but that, in lieu of being derived from meat processing, is derived from manufacturing cells in which one or more stem cells are initially isolated from an agricultural food animal, are grown in vitro, and may be manipulated, as part of a manufacturing operation.</a:t>
            </a:r>
          </a:p>
          <a:p>
            <a:pPr algn="just">
              <a:spcAft>
                <a:spcPts val="1800"/>
              </a:spcAft>
              <a:buClr>
                <a:schemeClr val="tx2">
                  <a:lumMod val="75000"/>
                </a:schemeClr>
              </a:buClr>
            </a:pPr>
            <a:endParaRPr lang="en-US" sz="2400" dirty="0"/>
          </a:p>
          <a:p>
            <a:pPr algn="just">
              <a:spcAft>
                <a:spcPts val="1800"/>
              </a:spcAft>
              <a:buClr>
                <a:schemeClr val="tx2">
                  <a:lumMod val="75000"/>
                </a:schemeClr>
              </a:buClr>
            </a:pPr>
            <a:endParaRPr lang="en-US" sz="2400" i="1" u="sng" dirty="0"/>
          </a:p>
        </p:txBody>
      </p:sp>
      <p:sp>
        <p:nvSpPr>
          <p:cNvPr id="4" name="Slide Number Placeholder 8">
            <a:extLst>
              <a:ext uri="{FF2B5EF4-FFF2-40B4-BE49-F238E27FC236}">
                <a16:creationId xmlns:a16="http://schemas.microsoft.com/office/drawing/2014/main" id="{38CB2F1D-584C-D846-1D96-BAC15F5A38E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59</a:t>
            </a:fld>
            <a:endParaRPr lang="en-US" sz="2400" dirty="0">
              <a:solidFill>
                <a:schemeClr val="tx2">
                  <a:lumMod val="75000"/>
                </a:schemeClr>
              </a:solidFill>
            </a:endParaRPr>
          </a:p>
        </p:txBody>
      </p:sp>
    </p:spTree>
    <p:extLst>
      <p:ext uri="{BB962C8B-B14F-4D97-AF65-F5344CB8AC3E}">
        <p14:creationId xmlns:p14="http://schemas.microsoft.com/office/powerpoint/2010/main" val="3732660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8219F-568A-2116-0A4B-952F6184C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C190C-6562-91E7-2314-3C08975C977B}"/>
              </a:ext>
            </a:extLst>
          </p:cNvPr>
          <p:cNvSpPr>
            <a:spLocks noGrp="1"/>
          </p:cNvSpPr>
          <p:nvPr>
            <p:ph type="ctrTitle"/>
          </p:nvPr>
        </p:nvSpPr>
        <p:spPr>
          <a:xfrm>
            <a:off x="2057400" y="1409700"/>
            <a:ext cx="13694349" cy="615553"/>
          </a:xfrm>
        </p:spPr>
        <p:txBody>
          <a:bodyPr/>
          <a:lstStyle/>
          <a:p>
            <a:r>
              <a:rPr lang="en-US" sz="4000" dirty="0"/>
              <a:t>HB 10:  Regulate Imitation Meat and Egg Products</a:t>
            </a:r>
          </a:p>
        </p:txBody>
      </p:sp>
      <p:sp>
        <p:nvSpPr>
          <p:cNvPr id="3" name="Subtitle 2">
            <a:extLst>
              <a:ext uri="{FF2B5EF4-FFF2-40B4-BE49-F238E27FC236}">
                <a16:creationId xmlns:a16="http://schemas.microsoft.com/office/drawing/2014/main" id="{44E5F7BC-D201-7CE3-2F02-211511E00EAD}"/>
              </a:ext>
            </a:extLst>
          </p:cNvPr>
          <p:cNvSpPr>
            <a:spLocks noGrp="1"/>
          </p:cNvSpPr>
          <p:nvPr>
            <p:ph type="subTitle" idx="4"/>
          </p:nvPr>
        </p:nvSpPr>
        <p:spPr>
          <a:xfrm>
            <a:off x="2057400" y="2857500"/>
            <a:ext cx="13694349" cy="4247317"/>
          </a:xfrm>
        </p:spPr>
        <p:txBody>
          <a:bodyPr/>
          <a:lstStyle/>
          <a:p>
            <a:pPr algn="just">
              <a:spcAft>
                <a:spcPts val="1800"/>
              </a:spcAft>
              <a:buClr>
                <a:schemeClr val="tx2">
                  <a:lumMod val="75000"/>
                </a:schemeClr>
              </a:buClr>
            </a:pPr>
            <a:r>
              <a:rPr lang="en-US" sz="2400" dirty="0"/>
              <a:t>Food is misbranded as a meat product if all the following apply:</a:t>
            </a:r>
          </a:p>
          <a:p>
            <a:pPr algn="just">
              <a:spcAft>
                <a:spcPts val="1800"/>
              </a:spcAft>
              <a:buClr>
                <a:schemeClr val="tx2">
                  <a:lumMod val="75000"/>
                </a:schemeClr>
              </a:buClr>
            </a:pPr>
            <a:r>
              <a:rPr lang="en-US" sz="2400" dirty="0"/>
              <a:t>(1) The food is a manufactured-protein food product or the food contains a manufactured-protein food product.</a:t>
            </a:r>
          </a:p>
          <a:p>
            <a:pPr algn="just">
              <a:spcAft>
                <a:spcPts val="1800"/>
              </a:spcAft>
              <a:buClr>
                <a:schemeClr val="tx2">
                  <a:lumMod val="75000"/>
                </a:schemeClr>
              </a:buClr>
            </a:pPr>
            <a:r>
              <a:rPr lang="en-US" sz="2400" dirty="0"/>
              <a:t>(2) The food is offered for sale by a food processing establishment.</a:t>
            </a:r>
          </a:p>
          <a:p>
            <a:pPr algn="just">
              <a:spcAft>
                <a:spcPts val="1800"/>
              </a:spcAft>
              <a:buClr>
                <a:schemeClr val="tx2">
                  <a:lumMod val="75000"/>
                </a:schemeClr>
              </a:buClr>
            </a:pPr>
            <a:r>
              <a:rPr lang="en-US" sz="2400" dirty="0"/>
              <a:t>(3) A label that is part of or placed on the package or other container storing the manufactured-protein food product includes an identifying meat term.</a:t>
            </a:r>
          </a:p>
          <a:p>
            <a:pPr algn="just">
              <a:spcAft>
                <a:spcPts val="1800"/>
              </a:spcAft>
              <a:buClr>
                <a:schemeClr val="tx2">
                  <a:lumMod val="75000"/>
                </a:schemeClr>
              </a:buClr>
            </a:pPr>
            <a:r>
              <a:rPr lang="en-US" sz="2400" dirty="0"/>
              <a:t>(4) The label that is part of or placed on the package or other container storing the manufactured-protein food product does not contain a conspicuous and prominent qualifying meat term in close proximity to the identifying meat term.</a:t>
            </a:r>
          </a:p>
        </p:txBody>
      </p:sp>
      <p:sp>
        <p:nvSpPr>
          <p:cNvPr id="4" name="Slide Number Placeholder 8">
            <a:extLst>
              <a:ext uri="{FF2B5EF4-FFF2-40B4-BE49-F238E27FC236}">
                <a16:creationId xmlns:a16="http://schemas.microsoft.com/office/drawing/2014/main" id="{440DD531-17FA-4F3C-151B-5044F864CE60}"/>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60</a:t>
            </a:fld>
            <a:endParaRPr lang="en-US" sz="2400" dirty="0">
              <a:solidFill>
                <a:schemeClr val="tx2">
                  <a:lumMod val="75000"/>
                </a:schemeClr>
              </a:solidFill>
            </a:endParaRPr>
          </a:p>
        </p:txBody>
      </p:sp>
    </p:spTree>
    <p:extLst>
      <p:ext uri="{BB962C8B-B14F-4D97-AF65-F5344CB8AC3E}">
        <p14:creationId xmlns:p14="http://schemas.microsoft.com/office/powerpoint/2010/main" val="16562418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E9F8A-8A0F-9ED9-7B87-DEB7C0CAA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048781-55F0-E8A9-5211-F575BD9AE340}"/>
              </a:ext>
            </a:extLst>
          </p:cNvPr>
          <p:cNvSpPr>
            <a:spLocks noGrp="1"/>
          </p:cNvSpPr>
          <p:nvPr>
            <p:ph type="ctrTitle"/>
          </p:nvPr>
        </p:nvSpPr>
        <p:spPr>
          <a:xfrm>
            <a:off x="2057400" y="1409700"/>
            <a:ext cx="13694349" cy="615553"/>
          </a:xfrm>
        </p:spPr>
        <p:txBody>
          <a:bodyPr/>
          <a:lstStyle/>
          <a:p>
            <a:r>
              <a:rPr lang="en-US" sz="4000" dirty="0"/>
              <a:t>HB 10:  Regulate Imitation Meat and Egg Products</a:t>
            </a:r>
          </a:p>
        </p:txBody>
      </p:sp>
      <p:sp>
        <p:nvSpPr>
          <p:cNvPr id="3" name="Subtitle 2">
            <a:extLst>
              <a:ext uri="{FF2B5EF4-FFF2-40B4-BE49-F238E27FC236}">
                <a16:creationId xmlns:a16="http://schemas.microsoft.com/office/drawing/2014/main" id="{E9F8B20B-047D-D69C-CA4A-C7A604C67346}"/>
              </a:ext>
            </a:extLst>
          </p:cNvPr>
          <p:cNvSpPr>
            <a:spLocks noGrp="1"/>
          </p:cNvSpPr>
          <p:nvPr>
            <p:ph type="subTitle" idx="4"/>
          </p:nvPr>
        </p:nvSpPr>
        <p:spPr>
          <a:xfrm>
            <a:off x="2057399" y="2705100"/>
            <a:ext cx="13694349" cy="3877985"/>
          </a:xfrm>
        </p:spPr>
        <p:txBody>
          <a:bodyPr/>
          <a:lstStyle/>
          <a:p>
            <a:pPr algn="just">
              <a:spcAft>
                <a:spcPts val="1800"/>
              </a:spcAft>
              <a:buClr>
                <a:schemeClr val="tx2">
                  <a:lumMod val="75000"/>
                </a:schemeClr>
              </a:buClr>
            </a:pPr>
            <a:r>
              <a:rPr lang="en-US" sz="2400" dirty="0"/>
              <a:t>Food is misbranded as an egg product if all the following apply:</a:t>
            </a:r>
          </a:p>
          <a:p>
            <a:pPr algn="just">
              <a:spcAft>
                <a:spcPts val="1800"/>
              </a:spcAft>
              <a:buClr>
                <a:schemeClr val="tx2">
                  <a:lumMod val="75000"/>
                </a:schemeClr>
              </a:buClr>
            </a:pPr>
            <a:r>
              <a:rPr lang="en-US" sz="2400" dirty="0"/>
              <a:t>(1) The food is a fabricated-egg product or the food contains a fabricated-egg product.</a:t>
            </a:r>
          </a:p>
          <a:p>
            <a:pPr algn="just">
              <a:spcAft>
                <a:spcPts val="1800"/>
              </a:spcAft>
              <a:buClr>
                <a:schemeClr val="tx2">
                  <a:lumMod val="75000"/>
                </a:schemeClr>
              </a:buClr>
            </a:pPr>
            <a:r>
              <a:rPr lang="en-US" sz="2400" dirty="0"/>
              <a:t>(2) The food is offered for sale or sold by a food processing establishment.</a:t>
            </a:r>
          </a:p>
          <a:p>
            <a:pPr algn="just">
              <a:spcAft>
                <a:spcPts val="1800"/>
              </a:spcAft>
              <a:buClr>
                <a:schemeClr val="tx2">
                  <a:lumMod val="75000"/>
                </a:schemeClr>
              </a:buClr>
            </a:pPr>
            <a:r>
              <a:rPr lang="en-US" sz="2400" dirty="0"/>
              <a:t>(3) A label that is part of or placed on the package or other container storing the food includes an identifying egg term.</a:t>
            </a:r>
          </a:p>
          <a:p>
            <a:pPr algn="just">
              <a:spcAft>
                <a:spcPts val="1800"/>
              </a:spcAft>
              <a:buClr>
                <a:schemeClr val="tx2">
                  <a:lumMod val="75000"/>
                </a:schemeClr>
              </a:buClr>
            </a:pPr>
            <a:r>
              <a:rPr lang="en-US" sz="2400" dirty="0"/>
              <a:t>(4) The label that is part of or placed on the package or other container storing the food does not contain a conspicuous and prominent qualifying egg term in close proximity to an identifying egg term.</a:t>
            </a:r>
            <a:endParaRPr lang="en-US" sz="2400" i="1" u="sng" dirty="0"/>
          </a:p>
        </p:txBody>
      </p:sp>
      <p:sp>
        <p:nvSpPr>
          <p:cNvPr id="4" name="Slide Number Placeholder 8">
            <a:extLst>
              <a:ext uri="{FF2B5EF4-FFF2-40B4-BE49-F238E27FC236}">
                <a16:creationId xmlns:a16="http://schemas.microsoft.com/office/drawing/2014/main" id="{5571D006-6A96-7B81-0C9B-E35C76DB7255}"/>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61</a:t>
            </a:fld>
            <a:endParaRPr lang="en-US" sz="2400" dirty="0">
              <a:solidFill>
                <a:schemeClr val="tx2">
                  <a:lumMod val="75000"/>
                </a:schemeClr>
              </a:solidFill>
            </a:endParaRPr>
          </a:p>
        </p:txBody>
      </p:sp>
    </p:spTree>
    <p:extLst>
      <p:ext uri="{BB962C8B-B14F-4D97-AF65-F5344CB8AC3E}">
        <p14:creationId xmlns:p14="http://schemas.microsoft.com/office/powerpoint/2010/main" val="38501656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61E9C-7F73-08B5-F35A-410501D2A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36FE6-94D2-C893-ECA2-29AE9441D711}"/>
              </a:ext>
            </a:extLst>
          </p:cNvPr>
          <p:cNvSpPr>
            <a:spLocks noGrp="1"/>
          </p:cNvSpPr>
          <p:nvPr>
            <p:ph type="ctrTitle"/>
          </p:nvPr>
        </p:nvSpPr>
        <p:spPr>
          <a:xfrm>
            <a:off x="2057400" y="1409700"/>
            <a:ext cx="13694349" cy="615553"/>
          </a:xfrm>
        </p:spPr>
        <p:txBody>
          <a:bodyPr/>
          <a:lstStyle/>
          <a:p>
            <a:r>
              <a:rPr lang="en-US" sz="4000" dirty="0"/>
              <a:t>HB 57:  School Policies on Administering Overdose Reversal Drugs</a:t>
            </a:r>
          </a:p>
        </p:txBody>
      </p:sp>
      <p:sp>
        <p:nvSpPr>
          <p:cNvPr id="3" name="Subtitle 2">
            <a:extLst>
              <a:ext uri="{FF2B5EF4-FFF2-40B4-BE49-F238E27FC236}">
                <a16:creationId xmlns:a16="http://schemas.microsoft.com/office/drawing/2014/main" id="{C71066FC-C8D6-9C2F-E379-4BACDD0653AD}"/>
              </a:ext>
            </a:extLst>
          </p:cNvPr>
          <p:cNvSpPr>
            <a:spLocks noGrp="1"/>
          </p:cNvSpPr>
          <p:nvPr>
            <p:ph type="subTitle" idx="4"/>
          </p:nvPr>
        </p:nvSpPr>
        <p:spPr>
          <a:xfrm>
            <a:off x="2057399" y="2705100"/>
            <a:ext cx="13694349" cy="2890022"/>
          </a:xfrm>
        </p:spPr>
        <p:txBody>
          <a:bodyPr/>
          <a:lstStyle/>
          <a:p>
            <a:pPr algn="just">
              <a:spcAft>
                <a:spcPts val="1800"/>
              </a:spcAft>
              <a:buClr>
                <a:schemeClr val="tx2">
                  <a:lumMod val="75000"/>
                </a:schemeClr>
              </a:buClr>
            </a:pPr>
            <a:r>
              <a:rPr lang="en-US" sz="2400" dirty="0"/>
              <a:t>Schools that elect to maintain drug overdose reversal drugs (such as Naloxone) must adopt a policy regarding training, storage, and reporting.  ODEW has created a model policy:</a:t>
            </a:r>
          </a:p>
          <a:p>
            <a:pPr algn="just">
              <a:spcAft>
                <a:spcPts val="1800"/>
              </a:spcAft>
              <a:buClr>
                <a:schemeClr val="tx2">
                  <a:lumMod val="75000"/>
                </a:schemeClr>
              </a:buClr>
            </a:pPr>
            <a:r>
              <a:rPr lang="en-US" sz="2400" dirty="0"/>
              <a:t> </a:t>
            </a:r>
            <a:r>
              <a:rPr lang="en-US" sz="2400" u="sng" dirty="0">
                <a:solidFill>
                  <a:srgbClr val="363A9E"/>
                </a:solidFill>
                <a:hlinkClick r:id="rId2">
                  <a:extLst>
                    <a:ext uri="{A12FA001-AC4F-418D-AE19-62706E023703}">
                      <ahyp:hlinkClr xmlns:ahyp="http://schemas.microsoft.com/office/drawing/2018/hyperlinkcolor" val="tx"/>
                    </a:ext>
                  </a:extLst>
                </a:hlinkClick>
              </a:rPr>
              <a:t>https://education.ohio.gov/getattachment/Topics/Student-Supports/School-Wellness/Student-Health-and-Medication-Supports/Promoting-Student-Health/Medications-in-Ohio-Schools/Overdose-Reversal-Drugs/Overdose-Reversal-Drugs-Model-Policy/Model-Policy-on-Overdose-Reversal-Drugs.pdf.aspx?lang=en-US</a:t>
            </a:r>
            <a:endParaRPr lang="en-US" sz="2400" i="1" u="sng" dirty="0">
              <a:solidFill>
                <a:srgbClr val="363A9E"/>
              </a:solidFill>
            </a:endParaRPr>
          </a:p>
        </p:txBody>
      </p:sp>
      <p:sp>
        <p:nvSpPr>
          <p:cNvPr id="4" name="Slide Number Placeholder 8">
            <a:extLst>
              <a:ext uri="{FF2B5EF4-FFF2-40B4-BE49-F238E27FC236}">
                <a16:creationId xmlns:a16="http://schemas.microsoft.com/office/drawing/2014/main" id="{E5B4EAA6-786A-CFCA-EF01-AC64B353BE09}"/>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62</a:t>
            </a:fld>
            <a:endParaRPr lang="en-US" sz="2400" dirty="0">
              <a:solidFill>
                <a:schemeClr val="tx2">
                  <a:lumMod val="75000"/>
                </a:schemeClr>
              </a:solidFill>
            </a:endParaRPr>
          </a:p>
        </p:txBody>
      </p:sp>
    </p:spTree>
    <p:extLst>
      <p:ext uri="{BB962C8B-B14F-4D97-AF65-F5344CB8AC3E}">
        <p14:creationId xmlns:p14="http://schemas.microsoft.com/office/powerpoint/2010/main" val="489444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6DFDD-913F-EBFD-E555-AEB547564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B7A70-749B-7BA9-F897-777E415BC694}"/>
              </a:ext>
            </a:extLst>
          </p:cNvPr>
          <p:cNvSpPr>
            <a:spLocks noGrp="1"/>
          </p:cNvSpPr>
          <p:nvPr>
            <p:ph type="ctrTitle"/>
          </p:nvPr>
        </p:nvSpPr>
        <p:spPr>
          <a:xfrm>
            <a:off x="2057400" y="1409700"/>
            <a:ext cx="13694349" cy="615553"/>
          </a:xfrm>
        </p:spPr>
        <p:txBody>
          <a:bodyPr/>
          <a:lstStyle/>
          <a:p>
            <a:r>
              <a:rPr lang="en-US" sz="4000" dirty="0"/>
              <a:t>HB 114:  Age Requirements for Kindergarten Admission</a:t>
            </a:r>
          </a:p>
        </p:txBody>
      </p:sp>
      <p:sp>
        <p:nvSpPr>
          <p:cNvPr id="3" name="Subtitle 2">
            <a:extLst>
              <a:ext uri="{FF2B5EF4-FFF2-40B4-BE49-F238E27FC236}">
                <a16:creationId xmlns:a16="http://schemas.microsoft.com/office/drawing/2014/main" id="{B1CC8500-D3DE-853A-F468-5E6A0938C277}"/>
              </a:ext>
            </a:extLst>
          </p:cNvPr>
          <p:cNvSpPr>
            <a:spLocks noGrp="1"/>
          </p:cNvSpPr>
          <p:nvPr>
            <p:ph type="subTitle" idx="4"/>
          </p:nvPr>
        </p:nvSpPr>
        <p:spPr>
          <a:xfrm>
            <a:off x="2057399" y="2705100"/>
            <a:ext cx="13694349" cy="2816156"/>
          </a:xfrm>
        </p:spPr>
        <p:txBody>
          <a:bodyPr/>
          <a:lstStyle/>
          <a:p>
            <a:pPr algn="just">
              <a:spcAft>
                <a:spcPts val="1800"/>
              </a:spcAft>
              <a:buClr>
                <a:schemeClr val="tx2">
                  <a:lumMod val="75000"/>
                </a:schemeClr>
              </a:buClr>
            </a:pPr>
            <a:r>
              <a:rPr lang="en-US" sz="2400" dirty="0"/>
              <a:t>Revises the minimum age requirements for admission to kindergarten for public schools such that the age cut off will be uniform throughout the state. </a:t>
            </a:r>
          </a:p>
          <a:p>
            <a:pPr algn="just">
              <a:spcAft>
                <a:spcPts val="1800"/>
              </a:spcAft>
              <a:buClr>
                <a:schemeClr val="tx2">
                  <a:lumMod val="75000"/>
                </a:schemeClr>
              </a:buClr>
            </a:pPr>
            <a:r>
              <a:rPr lang="en-US" sz="2400" dirty="0"/>
              <a:t>Schools must admit to kindergarten any child who is five years old by the first day of instruction of the school year of admittance and any child who (1) is six years old by the first day of instruction and (2) has not yet completed first grade. Eliminated previous cutoff age for kindergarten of age five by September 30 and previous option to select August 1 as the age five cutoff date. </a:t>
            </a:r>
            <a:endParaRPr lang="en-US" sz="2400" i="1" u="sng" dirty="0"/>
          </a:p>
        </p:txBody>
      </p:sp>
      <p:sp>
        <p:nvSpPr>
          <p:cNvPr id="4" name="Slide Number Placeholder 8">
            <a:extLst>
              <a:ext uri="{FF2B5EF4-FFF2-40B4-BE49-F238E27FC236}">
                <a16:creationId xmlns:a16="http://schemas.microsoft.com/office/drawing/2014/main" id="{3FED0AD5-3512-D61F-2E86-D12DF613B498}"/>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63</a:t>
            </a:fld>
            <a:endParaRPr lang="en-US" sz="2400" dirty="0">
              <a:solidFill>
                <a:schemeClr val="tx2">
                  <a:lumMod val="75000"/>
                </a:schemeClr>
              </a:solidFill>
            </a:endParaRPr>
          </a:p>
        </p:txBody>
      </p:sp>
    </p:spTree>
    <p:extLst>
      <p:ext uri="{BB962C8B-B14F-4D97-AF65-F5344CB8AC3E}">
        <p14:creationId xmlns:p14="http://schemas.microsoft.com/office/powerpoint/2010/main" val="2190965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EB4BD-8758-BAEF-8189-C2D1438CF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1E0CB-1D98-16E9-DC2D-BBECA9993A45}"/>
              </a:ext>
            </a:extLst>
          </p:cNvPr>
          <p:cNvSpPr>
            <a:spLocks noGrp="1"/>
          </p:cNvSpPr>
          <p:nvPr>
            <p:ph type="ctrTitle"/>
          </p:nvPr>
        </p:nvSpPr>
        <p:spPr>
          <a:xfrm>
            <a:off x="2023946" y="1409700"/>
            <a:ext cx="13694349" cy="615553"/>
          </a:xfrm>
        </p:spPr>
        <p:txBody>
          <a:bodyPr/>
          <a:lstStyle/>
          <a:p>
            <a:r>
              <a:rPr lang="en-US" sz="4000" dirty="0"/>
              <a:t>HB 455:  Operation of Public Schools and </a:t>
            </a:r>
            <a:r>
              <a:rPr lang="en-US" sz="4000" dirty="0" err="1"/>
              <a:t>ODEW</a:t>
            </a:r>
            <a:endParaRPr lang="en-US" sz="4000" dirty="0"/>
          </a:p>
        </p:txBody>
      </p:sp>
      <p:sp>
        <p:nvSpPr>
          <p:cNvPr id="3" name="Subtitle 2">
            <a:extLst>
              <a:ext uri="{FF2B5EF4-FFF2-40B4-BE49-F238E27FC236}">
                <a16:creationId xmlns:a16="http://schemas.microsoft.com/office/drawing/2014/main" id="{4B141012-85E3-021B-D361-FBE20939113C}"/>
              </a:ext>
            </a:extLst>
          </p:cNvPr>
          <p:cNvSpPr>
            <a:spLocks noGrp="1"/>
          </p:cNvSpPr>
          <p:nvPr>
            <p:ph type="subTitle" idx="4"/>
          </p:nvPr>
        </p:nvSpPr>
        <p:spPr>
          <a:xfrm>
            <a:off x="2023946" y="2393740"/>
            <a:ext cx="14859000" cy="6832640"/>
          </a:xfrm>
        </p:spPr>
        <p:txBody>
          <a:bodyPr/>
          <a:lstStyle/>
          <a:p>
            <a:pPr algn="just" defTabSz="579438">
              <a:spcAft>
                <a:spcPts val="1800"/>
              </a:spcAft>
              <a:buClr>
                <a:schemeClr val="tx2">
                  <a:lumMod val="75000"/>
                </a:schemeClr>
              </a:buClr>
            </a:pPr>
            <a:r>
              <a:rPr lang="en-US" sz="2400" dirty="0"/>
              <a:t>1.	Community and STEM schools may request approval from the DEW to establish an innovative education pilot program.</a:t>
            </a:r>
          </a:p>
          <a:p>
            <a:pPr algn="just" defTabSz="579438">
              <a:spcAft>
                <a:spcPts val="1800"/>
              </a:spcAft>
              <a:buClr>
                <a:schemeClr val="tx2">
                  <a:lumMod val="75000"/>
                </a:schemeClr>
              </a:buClr>
            </a:pPr>
            <a:r>
              <a:rPr lang="en-US" sz="2400" dirty="0"/>
              <a:t>2.	Permits any student attending an internet- or computer-based community school (e-school) to complete state achievement assessments and end-of-course exams remotely in an online format with a remote proctor, if specified conditions are met, and requires e-schools and a student’s parent or guardian to determine whether a student will take state assessments remotely. Not later than two weeks after a student's initial enrollment, the e-school must consult with parents no later than two weeks after the student’s initial enrollment to discuss testing administration and proctoring options for the student.  If in-person testing is required by an IEP or otherwise determined appropriate for the student, the school must provide the student with access to a testing location within a 50-mile radius of the student's residence.</a:t>
            </a:r>
          </a:p>
          <a:p>
            <a:pPr algn="just" defTabSz="579438">
              <a:spcAft>
                <a:spcPts val="1800"/>
              </a:spcAft>
              <a:buClr>
                <a:schemeClr val="tx2">
                  <a:lumMod val="75000"/>
                </a:schemeClr>
              </a:buClr>
            </a:pPr>
            <a:r>
              <a:rPr lang="en-US" sz="2400" dirty="0"/>
              <a:t>3.	Revises the automatic closure criteria for community schools.  For example, criteria now include ranking in the lowest five per cent of public schools in the state according to performance index score.</a:t>
            </a:r>
          </a:p>
          <a:p>
            <a:pPr algn="just">
              <a:spcAft>
                <a:spcPts val="1800"/>
              </a:spcAft>
              <a:buClr>
                <a:schemeClr val="tx2">
                  <a:lumMod val="75000"/>
                </a:schemeClr>
              </a:buClr>
              <a:tabLst>
                <a:tab pos="579438" algn="l"/>
              </a:tabLst>
            </a:pPr>
            <a:r>
              <a:rPr lang="en-US" sz="2400" dirty="0"/>
              <a:t>4.	Allows a 14- or 15-year-old to be employed between 7:00 p.m. and 9:00 p.m. any night preceding a day school is not in session if the minor has parental approval.  RC 4109.07.</a:t>
            </a:r>
          </a:p>
        </p:txBody>
      </p:sp>
      <p:sp>
        <p:nvSpPr>
          <p:cNvPr id="4" name="Slide Number Placeholder 8">
            <a:extLst>
              <a:ext uri="{FF2B5EF4-FFF2-40B4-BE49-F238E27FC236}">
                <a16:creationId xmlns:a16="http://schemas.microsoft.com/office/drawing/2014/main" id="{46929800-0539-5C84-F0A0-FB2723E947A4}"/>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64</a:t>
            </a:fld>
            <a:endParaRPr lang="en-US" sz="2400" dirty="0">
              <a:solidFill>
                <a:schemeClr val="tx2">
                  <a:lumMod val="75000"/>
                </a:schemeClr>
              </a:solidFill>
            </a:endParaRPr>
          </a:p>
        </p:txBody>
      </p:sp>
    </p:spTree>
    <p:extLst>
      <p:ext uri="{BB962C8B-B14F-4D97-AF65-F5344CB8AC3E}">
        <p14:creationId xmlns:p14="http://schemas.microsoft.com/office/powerpoint/2010/main" val="6069698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08E42-6AE1-D4D7-19EC-56DC5660D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2EBD3-15A9-B9A1-4921-0732903CCC7C}"/>
              </a:ext>
            </a:extLst>
          </p:cNvPr>
          <p:cNvSpPr>
            <a:spLocks noGrp="1"/>
          </p:cNvSpPr>
          <p:nvPr>
            <p:ph type="ctrTitle"/>
          </p:nvPr>
        </p:nvSpPr>
        <p:spPr>
          <a:xfrm>
            <a:off x="2057400" y="1409700"/>
            <a:ext cx="13694349" cy="615553"/>
          </a:xfrm>
        </p:spPr>
        <p:txBody>
          <a:bodyPr/>
          <a:lstStyle/>
          <a:p>
            <a:r>
              <a:rPr lang="en-US" sz="4000" dirty="0"/>
              <a:t>HB 462:  Student Use of Nasal Epinephrine Delivery Device</a:t>
            </a:r>
          </a:p>
        </p:txBody>
      </p:sp>
      <p:sp>
        <p:nvSpPr>
          <p:cNvPr id="3" name="Subtitle 2">
            <a:extLst>
              <a:ext uri="{FF2B5EF4-FFF2-40B4-BE49-F238E27FC236}">
                <a16:creationId xmlns:a16="http://schemas.microsoft.com/office/drawing/2014/main" id="{CA4D12BF-9A5C-97E8-DFF1-01227CEA4774}"/>
              </a:ext>
            </a:extLst>
          </p:cNvPr>
          <p:cNvSpPr>
            <a:spLocks noGrp="1"/>
          </p:cNvSpPr>
          <p:nvPr>
            <p:ph type="subTitle" idx="4"/>
          </p:nvPr>
        </p:nvSpPr>
        <p:spPr>
          <a:xfrm>
            <a:off x="2057399" y="2705100"/>
            <a:ext cx="13694349" cy="1477328"/>
          </a:xfrm>
        </p:spPr>
        <p:txBody>
          <a:bodyPr/>
          <a:lstStyle/>
          <a:p>
            <a:pPr algn="just">
              <a:spcAft>
                <a:spcPts val="1800"/>
              </a:spcAft>
              <a:buClr>
                <a:schemeClr val="tx2">
                  <a:lumMod val="75000"/>
                </a:schemeClr>
              </a:buClr>
            </a:pPr>
            <a:r>
              <a:rPr lang="en-US" sz="2400" dirty="0"/>
              <a:t>Statutory language (RC 3313.718-.7110) changed from "epinephrine auto-injector" to "epinephrine delivery system."  The law now permits schools to procure and students to possess epinephrine delivery systems such as intranasal sprays/nasal inhalers in addition to Epi-Pens. Requires simple policy updates. </a:t>
            </a:r>
            <a:endParaRPr lang="en-US" sz="2400" i="1" u="sng" dirty="0"/>
          </a:p>
        </p:txBody>
      </p:sp>
      <p:sp>
        <p:nvSpPr>
          <p:cNvPr id="4" name="Slide Number Placeholder 8">
            <a:extLst>
              <a:ext uri="{FF2B5EF4-FFF2-40B4-BE49-F238E27FC236}">
                <a16:creationId xmlns:a16="http://schemas.microsoft.com/office/drawing/2014/main" id="{0C02D59B-D573-16F3-BD64-E796C21A7C45}"/>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65</a:t>
            </a:fld>
            <a:endParaRPr lang="en-US" sz="2400" dirty="0">
              <a:solidFill>
                <a:schemeClr val="tx2">
                  <a:lumMod val="75000"/>
                </a:schemeClr>
              </a:solidFill>
            </a:endParaRPr>
          </a:p>
        </p:txBody>
      </p:sp>
    </p:spTree>
    <p:extLst>
      <p:ext uri="{BB962C8B-B14F-4D97-AF65-F5344CB8AC3E}">
        <p14:creationId xmlns:p14="http://schemas.microsoft.com/office/powerpoint/2010/main" val="9393465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F59A3-6D62-669A-FC09-E8FE16D46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68E1B-BCE9-3CCF-926C-57E28D9C90D0}"/>
              </a:ext>
            </a:extLst>
          </p:cNvPr>
          <p:cNvSpPr>
            <a:spLocks noGrp="1"/>
          </p:cNvSpPr>
          <p:nvPr>
            <p:ph type="ctrTitle"/>
          </p:nvPr>
        </p:nvSpPr>
        <p:spPr>
          <a:xfrm>
            <a:off x="2057400" y="1409700"/>
            <a:ext cx="14478000" cy="762000"/>
          </a:xfrm>
        </p:spPr>
        <p:txBody>
          <a:bodyPr/>
          <a:lstStyle/>
          <a:p>
            <a:r>
              <a:rPr lang="en-US" sz="4000" dirty="0"/>
              <a:t>SB 19:  Academic Intervention, Math Improvement and Intervention</a:t>
            </a:r>
          </a:p>
        </p:txBody>
      </p:sp>
      <p:sp>
        <p:nvSpPr>
          <p:cNvPr id="3" name="Subtitle 2">
            <a:extLst>
              <a:ext uri="{FF2B5EF4-FFF2-40B4-BE49-F238E27FC236}">
                <a16:creationId xmlns:a16="http://schemas.microsoft.com/office/drawing/2014/main" id="{509A3798-7EDC-02C9-6D16-F8C4C7125B50}"/>
              </a:ext>
            </a:extLst>
          </p:cNvPr>
          <p:cNvSpPr>
            <a:spLocks noGrp="1"/>
          </p:cNvSpPr>
          <p:nvPr>
            <p:ph type="subTitle" idx="4"/>
          </p:nvPr>
        </p:nvSpPr>
        <p:spPr>
          <a:xfrm>
            <a:off x="2057399" y="2705100"/>
            <a:ext cx="14020801" cy="3924151"/>
          </a:xfrm>
        </p:spPr>
        <p:txBody>
          <a:bodyPr/>
          <a:lstStyle/>
          <a:p>
            <a:pPr algn="just">
              <a:spcAft>
                <a:spcPts val="1800"/>
              </a:spcAft>
              <a:buClr>
                <a:schemeClr val="tx2">
                  <a:lumMod val="75000"/>
                </a:schemeClr>
              </a:buClr>
            </a:pPr>
            <a:r>
              <a:rPr lang="en-US" sz="2400" dirty="0"/>
              <a:t>Ohio Senate Bill 19 was recently signed by Governor DeWine and contains policy implications for your school.  The law requires all schools to provide free, evidence-based academic intervention services to students who demonstrate a limited level of skill in state assessments in math or English language arts or diagnostic assessments in math.  Any student who qualifies for math intervention services must have an improvement and monitoring plan in place starting this school year.  </a:t>
            </a:r>
          </a:p>
          <a:p>
            <a:pPr algn="just">
              <a:spcAft>
                <a:spcPts val="1800"/>
              </a:spcAft>
              <a:buClr>
                <a:schemeClr val="tx2">
                  <a:lumMod val="75000"/>
                </a:schemeClr>
              </a:buClr>
            </a:pPr>
            <a:r>
              <a:rPr lang="en-US" sz="2400" dirty="0"/>
              <a:t>If you serve third grade students and 51% or fewer of those students who took the third grade math achievement assessment attained at least a proficient score on the assessment, you must develop a math achievement improvement plan that complies with forthcoming guidance from DEW. </a:t>
            </a:r>
            <a:endParaRPr lang="en-US" sz="2400" i="1" u="sng" dirty="0"/>
          </a:p>
        </p:txBody>
      </p:sp>
      <p:sp>
        <p:nvSpPr>
          <p:cNvPr id="4" name="Slide Number Placeholder 8">
            <a:extLst>
              <a:ext uri="{FF2B5EF4-FFF2-40B4-BE49-F238E27FC236}">
                <a16:creationId xmlns:a16="http://schemas.microsoft.com/office/drawing/2014/main" id="{52A39B29-0084-92D7-6CDC-A8DA51B7D173}"/>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66</a:t>
            </a:fld>
            <a:endParaRPr lang="en-US" sz="2400" dirty="0">
              <a:solidFill>
                <a:schemeClr val="tx2">
                  <a:lumMod val="75000"/>
                </a:schemeClr>
              </a:solidFill>
            </a:endParaRPr>
          </a:p>
        </p:txBody>
      </p:sp>
    </p:spTree>
    <p:extLst>
      <p:ext uri="{BB962C8B-B14F-4D97-AF65-F5344CB8AC3E}">
        <p14:creationId xmlns:p14="http://schemas.microsoft.com/office/powerpoint/2010/main" val="36621926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ABEA4-6F56-D234-ED81-3FC86D021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94DEB-FD53-A507-47E9-926D56A6CDBA}"/>
              </a:ext>
            </a:extLst>
          </p:cNvPr>
          <p:cNvSpPr>
            <a:spLocks noGrp="1"/>
          </p:cNvSpPr>
          <p:nvPr>
            <p:ph type="ctrTitle"/>
          </p:nvPr>
        </p:nvSpPr>
        <p:spPr>
          <a:xfrm>
            <a:off x="2057400" y="1409700"/>
            <a:ext cx="13694349" cy="615553"/>
          </a:xfrm>
        </p:spPr>
        <p:txBody>
          <a:bodyPr/>
          <a:lstStyle/>
          <a:p>
            <a:r>
              <a:rPr lang="en-US" sz="4000" dirty="0"/>
              <a:t>SB 276:  Student Mobility Act (High School Students Only)</a:t>
            </a:r>
          </a:p>
        </p:txBody>
      </p:sp>
      <p:sp>
        <p:nvSpPr>
          <p:cNvPr id="3" name="Subtitle 2">
            <a:extLst>
              <a:ext uri="{FF2B5EF4-FFF2-40B4-BE49-F238E27FC236}">
                <a16:creationId xmlns:a16="http://schemas.microsoft.com/office/drawing/2014/main" id="{77A8394D-6766-5180-C996-3374A8AEA26B}"/>
              </a:ext>
            </a:extLst>
          </p:cNvPr>
          <p:cNvSpPr>
            <a:spLocks noGrp="1"/>
          </p:cNvSpPr>
          <p:nvPr>
            <p:ph type="subTitle" idx="4"/>
          </p:nvPr>
        </p:nvSpPr>
        <p:spPr>
          <a:xfrm>
            <a:off x="2057399" y="2247900"/>
            <a:ext cx="14249401" cy="6832640"/>
          </a:xfrm>
        </p:spPr>
        <p:txBody>
          <a:bodyPr/>
          <a:lstStyle/>
          <a:p>
            <a:pPr algn="just">
              <a:spcAft>
                <a:spcPts val="1800"/>
              </a:spcAft>
              <a:buClr>
                <a:schemeClr val="tx2">
                  <a:lumMod val="75000"/>
                </a:schemeClr>
              </a:buClr>
            </a:pPr>
            <a:r>
              <a:rPr lang="en-US" sz="2400" dirty="0"/>
              <a:t>Beginning with the 2026-2027 school year, if your school operates a high school that offers an extracurricular activity and is a member school of an organization that regulates interscholastic athletics, you must adopt a policy that permits a student who is enrolled in a neighboring school that does not offer that extracurricular activity to petition to participate in that activity at your high school.</a:t>
            </a:r>
          </a:p>
          <a:p>
            <a:pPr algn="just">
              <a:spcAft>
                <a:spcPts val="1800"/>
              </a:spcAft>
              <a:buClr>
                <a:schemeClr val="tx2">
                  <a:lumMod val="75000"/>
                </a:schemeClr>
              </a:buClr>
            </a:pPr>
            <a:r>
              <a:rPr lang="en-US" sz="2400" dirty="0"/>
              <a:t>The policy must include the following:</a:t>
            </a:r>
          </a:p>
          <a:p>
            <a:pPr algn="just" defTabSz="468313">
              <a:spcAft>
                <a:spcPts val="1800"/>
              </a:spcAft>
              <a:buClr>
                <a:schemeClr val="tx2">
                  <a:lumMod val="75000"/>
                </a:schemeClr>
              </a:buClr>
            </a:pPr>
            <a:r>
              <a:rPr lang="en-US" sz="2400" dirty="0"/>
              <a:t>1.	The form and manner in which a neighboring school student may petition to participate in an extracurricular activity.</a:t>
            </a:r>
          </a:p>
          <a:p>
            <a:pPr algn="just" defTabSz="468313">
              <a:spcAft>
                <a:spcPts val="1800"/>
              </a:spcAft>
              <a:buClr>
                <a:schemeClr val="tx2">
                  <a:lumMod val="75000"/>
                </a:schemeClr>
              </a:buClr>
            </a:pPr>
            <a:r>
              <a:rPr lang="en-US" sz="2400" dirty="0"/>
              <a:t>2.	A requirement that the superintendent/chief administrative officer of both school districts approves the student's participation in the extracurricular activity. The superintendent of the school district in which the student is enrolled must also certify that the student has not participated in the extracurricular activity at that school district during that school year.</a:t>
            </a:r>
          </a:p>
          <a:p>
            <a:pPr algn="just" defTabSz="468313">
              <a:spcAft>
                <a:spcPts val="1800"/>
              </a:spcAft>
              <a:buClr>
                <a:schemeClr val="tx2">
                  <a:lumMod val="75000"/>
                </a:schemeClr>
              </a:buClr>
            </a:pPr>
            <a:r>
              <a:rPr lang="en-US" sz="2400" dirty="0"/>
              <a:t>3.	A requirement that, if the student is enrolled in a school district that operates multiple high schools, the student must first petition to participate at another high school within the district if one offers the desired activity. If not approved, the student can petition neighboring schools. </a:t>
            </a:r>
            <a:endParaRPr lang="en-US" sz="2400" i="1" u="sng" dirty="0"/>
          </a:p>
        </p:txBody>
      </p:sp>
      <p:sp>
        <p:nvSpPr>
          <p:cNvPr id="4" name="Slide Number Placeholder 8">
            <a:extLst>
              <a:ext uri="{FF2B5EF4-FFF2-40B4-BE49-F238E27FC236}">
                <a16:creationId xmlns:a16="http://schemas.microsoft.com/office/drawing/2014/main" id="{580E2F28-73CB-53C2-4F66-7A1DF6BF542E}"/>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67</a:t>
            </a:fld>
            <a:endParaRPr lang="en-US" sz="2400" dirty="0">
              <a:solidFill>
                <a:schemeClr val="tx2">
                  <a:lumMod val="75000"/>
                </a:schemeClr>
              </a:solidFill>
            </a:endParaRPr>
          </a:p>
        </p:txBody>
      </p:sp>
    </p:spTree>
    <p:extLst>
      <p:ext uri="{BB962C8B-B14F-4D97-AF65-F5344CB8AC3E}">
        <p14:creationId xmlns:p14="http://schemas.microsoft.com/office/powerpoint/2010/main" val="2051565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359A4-79EB-DFE1-0CC4-028B68646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3D6FA-5EC4-3FBB-21D6-F381CC779F90}"/>
              </a:ext>
            </a:extLst>
          </p:cNvPr>
          <p:cNvSpPr>
            <a:spLocks noGrp="1"/>
          </p:cNvSpPr>
          <p:nvPr>
            <p:ph type="ctrTitle"/>
          </p:nvPr>
        </p:nvSpPr>
        <p:spPr>
          <a:xfrm>
            <a:off x="2057400" y="1409700"/>
            <a:ext cx="13694349" cy="615553"/>
          </a:xfrm>
        </p:spPr>
        <p:txBody>
          <a:bodyPr/>
          <a:lstStyle/>
          <a:p>
            <a:r>
              <a:rPr lang="en-US" sz="4000" dirty="0"/>
              <a:t>SB 276:  Student Mobility Act</a:t>
            </a:r>
          </a:p>
        </p:txBody>
      </p:sp>
      <p:sp>
        <p:nvSpPr>
          <p:cNvPr id="3" name="Subtitle 2">
            <a:extLst>
              <a:ext uri="{FF2B5EF4-FFF2-40B4-BE49-F238E27FC236}">
                <a16:creationId xmlns:a16="http://schemas.microsoft.com/office/drawing/2014/main" id="{4937BCCE-0D55-AFA5-F3DE-357151977903}"/>
              </a:ext>
            </a:extLst>
          </p:cNvPr>
          <p:cNvSpPr>
            <a:spLocks noGrp="1"/>
          </p:cNvSpPr>
          <p:nvPr>
            <p:ph type="subTitle" idx="4"/>
          </p:nvPr>
        </p:nvSpPr>
        <p:spPr>
          <a:xfrm>
            <a:off x="2057399" y="2705100"/>
            <a:ext cx="13694349" cy="2585323"/>
          </a:xfrm>
        </p:spPr>
        <p:txBody>
          <a:bodyPr/>
          <a:lstStyle/>
          <a:p>
            <a:pPr algn="just">
              <a:spcAft>
                <a:spcPts val="1800"/>
              </a:spcAft>
              <a:buClr>
                <a:schemeClr val="tx2">
                  <a:lumMod val="75000"/>
                </a:schemeClr>
              </a:buClr>
            </a:pPr>
            <a:r>
              <a:rPr lang="en-US" sz="2400" dirty="0"/>
              <a:t>Students cannot participate in the same extracurricular activity at more than one high school in any school year. Students still must try out and meet other academic and financial requirements met by other students participating in the activity.  Not available for students looking to play at a level (freshmen, JV, varsity) their own school does not offer in a sport that is otherwise offered. Schools without a sufficient number of students interested in a particular activity can partner with another school to establish a single team.</a:t>
            </a:r>
            <a:endParaRPr lang="en-US" sz="2400" i="1" u="sng" dirty="0"/>
          </a:p>
        </p:txBody>
      </p:sp>
      <p:sp>
        <p:nvSpPr>
          <p:cNvPr id="4" name="Slide Number Placeholder 8">
            <a:extLst>
              <a:ext uri="{FF2B5EF4-FFF2-40B4-BE49-F238E27FC236}">
                <a16:creationId xmlns:a16="http://schemas.microsoft.com/office/drawing/2014/main" id="{201366A1-86D5-F3BE-981B-EF8214B82422}"/>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68</a:t>
            </a:fld>
            <a:endParaRPr lang="en-US" sz="2400" dirty="0">
              <a:solidFill>
                <a:schemeClr val="tx2">
                  <a:lumMod val="75000"/>
                </a:schemeClr>
              </a:solidFill>
            </a:endParaRPr>
          </a:p>
        </p:txBody>
      </p:sp>
    </p:spTree>
    <p:extLst>
      <p:ext uri="{BB962C8B-B14F-4D97-AF65-F5344CB8AC3E}">
        <p14:creationId xmlns:p14="http://schemas.microsoft.com/office/powerpoint/2010/main" val="3559012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6829A-CD54-434D-0CB5-08FDD8B17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3F417-D72B-332E-C766-17F45C4FA747}"/>
              </a:ext>
            </a:extLst>
          </p:cNvPr>
          <p:cNvSpPr>
            <a:spLocks noGrp="1"/>
          </p:cNvSpPr>
          <p:nvPr>
            <p:ph type="ctrTitle"/>
          </p:nvPr>
        </p:nvSpPr>
        <p:spPr>
          <a:xfrm>
            <a:off x="2057400" y="1409700"/>
            <a:ext cx="13694349" cy="615553"/>
          </a:xfrm>
        </p:spPr>
        <p:txBody>
          <a:bodyPr/>
          <a:lstStyle/>
          <a:p>
            <a:r>
              <a:rPr lang="en-US" sz="4000" dirty="0"/>
              <a:t>Auditor of State Bulletin 2025-014</a:t>
            </a:r>
          </a:p>
        </p:txBody>
      </p:sp>
      <p:sp>
        <p:nvSpPr>
          <p:cNvPr id="3" name="Subtitle 2">
            <a:extLst>
              <a:ext uri="{FF2B5EF4-FFF2-40B4-BE49-F238E27FC236}">
                <a16:creationId xmlns:a16="http://schemas.microsoft.com/office/drawing/2014/main" id="{BD0DCEAC-D342-4D0F-3AC7-8BE0459F7AE3}"/>
              </a:ext>
            </a:extLst>
          </p:cNvPr>
          <p:cNvSpPr>
            <a:spLocks noGrp="1"/>
          </p:cNvSpPr>
          <p:nvPr>
            <p:ph type="subTitle" idx="4"/>
          </p:nvPr>
        </p:nvSpPr>
        <p:spPr>
          <a:xfrm>
            <a:off x="2057399" y="2705100"/>
            <a:ext cx="13694349" cy="3808735"/>
          </a:xfrm>
        </p:spPr>
        <p:txBody>
          <a:bodyPr/>
          <a:lstStyle/>
          <a:p>
            <a:pPr algn="just"/>
            <a:r>
              <a:rPr lang="en-US" dirty="0"/>
              <a:t>Auditor of State Bulletin 2025-014 which sets the standards for annual public records and open meetings training for community schools.  The Bulletin outlines compliance requirements under Ohio Revised Code § 3314.037, § 149.43, and § 121.22. The Bulletin mandates annual training on Ohio’s public records and open meetings laws for community school officials.</a:t>
            </a:r>
          </a:p>
          <a:p>
            <a:pPr algn="just"/>
            <a:r>
              <a:rPr lang="en-US" dirty="0"/>
              <a:t> </a:t>
            </a:r>
          </a:p>
          <a:p>
            <a:pPr algn="just"/>
            <a:r>
              <a:rPr lang="en-US" dirty="0"/>
              <a:t>Official audit enforcement under this bulletin begins in Fiscal Year 2027, covering periods from July 1, 2026, through June 30, 2027.</a:t>
            </a:r>
          </a:p>
          <a:p>
            <a:r>
              <a:rPr lang="en-US" dirty="0"/>
              <a:t> </a:t>
            </a:r>
          </a:p>
        </p:txBody>
      </p:sp>
      <p:sp>
        <p:nvSpPr>
          <p:cNvPr id="4" name="Slide Number Placeholder 8">
            <a:extLst>
              <a:ext uri="{FF2B5EF4-FFF2-40B4-BE49-F238E27FC236}">
                <a16:creationId xmlns:a16="http://schemas.microsoft.com/office/drawing/2014/main" id="{0C40AE8D-9BF2-3F35-14BA-3614C2A99B39}"/>
              </a:ext>
            </a:extLst>
          </p:cNvPr>
          <p:cNvSpPr>
            <a:spLocks noGrp="1"/>
          </p:cNvSpPr>
          <p:nvPr>
            <p:ph type="sldNum" sz="quarter" idx="7"/>
          </p:nvPr>
        </p:nvSpPr>
        <p:spPr>
          <a:xfrm>
            <a:off x="12884340" y="9046360"/>
            <a:ext cx="4206240" cy="369332"/>
          </a:xfrm>
        </p:spPr>
        <p:txBody>
          <a:bodyPr/>
          <a:lstStyle/>
          <a:p>
            <a:fld id="{B6F15528-21DE-4FAA-801E-634DDDAF4B2B}" type="slidenum">
              <a:rPr lang="en-US" sz="2400" smtClean="0">
                <a:solidFill>
                  <a:schemeClr val="tx2">
                    <a:lumMod val="75000"/>
                  </a:schemeClr>
                </a:solidFill>
              </a:rPr>
              <a:t>69</a:t>
            </a:fld>
            <a:endParaRPr lang="en-US" sz="2400" dirty="0">
              <a:solidFill>
                <a:schemeClr val="tx2">
                  <a:lumMod val="75000"/>
                </a:schemeClr>
              </a:solidFill>
            </a:endParaRPr>
          </a:p>
        </p:txBody>
      </p:sp>
    </p:spTree>
    <p:extLst>
      <p:ext uri="{BB962C8B-B14F-4D97-AF65-F5344CB8AC3E}">
        <p14:creationId xmlns:p14="http://schemas.microsoft.com/office/powerpoint/2010/main" val="3219662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5B703-FCBE-D980-B8F2-025EAF235DB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6B3C575-932D-F0C4-E7D2-438A4DD14DB5}"/>
              </a:ext>
            </a:extLst>
          </p:cNvPr>
          <p:cNvSpPr txBox="1"/>
          <p:nvPr/>
        </p:nvSpPr>
        <p:spPr>
          <a:xfrm>
            <a:off x="4381499" y="5032188"/>
            <a:ext cx="9524999" cy="845103"/>
          </a:xfrm>
          <a:prstGeom prst="rect">
            <a:avLst/>
          </a:prstGeom>
        </p:spPr>
        <p:txBody>
          <a:bodyPr vert="horz" wrap="square" lIns="0" tIns="13970" rIns="0" bIns="0" rtlCol="0">
            <a:spAutoFit/>
          </a:bodyPr>
          <a:lstStyle/>
          <a:p>
            <a:pPr marL="468312" algn="just">
              <a:lnSpc>
                <a:spcPct val="100000"/>
              </a:lnSpc>
              <a:spcAft>
                <a:spcPts val="1800"/>
              </a:spcAft>
              <a:buClr>
                <a:srgbClr val="002060"/>
              </a:buClr>
            </a:pPr>
            <a:r>
              <a:rPr lang="en-US" sz="5400" spc="-10" dirty="0">
                <a:solidFill>
                  <a:srgbClr val="363A9E"/>
                </a:solidFill>
                <a:latin typeface="Montserrat"/>
                <a:cs typeface="Montserrat"/>
              </a:rPr>
              <a:t>Thank you for your time. </a:t>
            </a:r>
          </a:p>
        </p:txBody>
      </p:sp>
      <p:pic>
        <p:nvPicPr>
          <p:cNvPr id="4" name="object 3">
            <a:extLst>
              <a:ext uri="{FF2B5EF4-FFF2-40B4-BE49-F238E27FC236}">
                <a16:creationId xmlns:a16="http://schemas.microsoft.com/office/drawing/2014/main" id="{96DC6B98-214C-E016-B8A7-858AECC7B9D6}"/>
              </a:ext>
            </a:extLst>
          </p:cNvPr>
          <p:cNvPicPr/>
          <p:nvPr/>
        </p:nvPicPr>
        <p:blipFill>
          <a:blip r:embed="rId3" cstate="print"/>
          <a:stretch>
            <a:fillRect/>
          </a:stretch>
        </p:blipFill>
        <p:spPr>
          <a:xfrm>
            <a:off x="1289220" y="1181100"/>
            <a:ext cx="3968580" cy="1447800"/>
          </a:xfrm>
          <a:prstGeom prst="rect">
            <a:avLst/>
          </a:prstGeom>
        </p:spPr>
      </p:pic>
      <p:sp>
        <p:nvSpPr>
          <p:cNvPr id="5" name="object 2">
            <a:extLst>
              <a:ext uri="{FF2B5EF4-FFF2-40B4-BE49-F238E27FC236}">
                <a16:creationId xmlns:a16="http://schemas.microsoft.com/office/drawing/2014/main" id="{DFA83E82-B864-EB6F-FF78-63C442EFEEDE}"/>
              </a:ext>
            </a:extLst>
          </p:cNvPr>
          <p:cNvSpPr txBox="1"/>
          <p:nvPr/>
        </p:nvSpPr>
        <p:spPr>
          <a:xfrm>
            <a:off x="6117509" y="2226608"/>
            <a:ext cx="6615774" cy="1239122"/>
          </a:xfrm>
          <a:prstGeom prst="rect">
            <a:avLst/>
          </a:prstGeom>
        </p:spPr>
        <p:txBody>
          <a:bodyPr vert="horz" wrap="square" lIns="0" tIns="7938" rIns="0" bIns="0" rtlCol="0">
            <a:spAutoFit/>
          </a:bodyPr>
          <a:lstStyle/>
          <a:p>
            <a:pPr marL="7938" algn="ctr">
              <a:spcBef>
                <a:spcPts val="63"/>
              </a:spcBef>
            </a:pPr>
            <a:r>
              <a:rPr lang="en-US" sz="8000" dirty="0">
                <a:solidFill>
                  <a:srgbClr val="F15632"/>
                </a:solidFill>
                <a:latin typeface="Poppins"/>
                <a:cs typeface="Poppins"/>
              </a:rPr>
              <a:t>QUESTIONS ?</a:t>
            </a:r>
          </a:p>
        </p:txBody>
      </p:sp>
      <p:sp>
        <p:nvSpPr>
          <p:cNvPr id="9" name="TextBox 8">
            <a:extLst>
              <a:ext uri="{FF2B5EF4-FFF2-40B4-BE49-F238E27FC236}">
                <a16:creationId xmlns:a16="http://schemas.microsoft.com/office/drawing/2014/main" id="{99F92620-02F3-4C32-4B6E-736AFDE6D94D}"/>
              </a:ext>
            </a:extLst>
          </p:cNvPr>
          <p:cNvSpPr txBox="1"/>
          <p:nvPr/>
        </p:nvSpPr>
        <p:spPr>
          <a:xfrm>
            <a:off x="1066798" y="6434939"/>
            <a:ext cx="16154399" cy="2862322"/>
          </a:xfrm>
          <a:prstGeom prst="rect">
            <a:avLst/>
          </a:prstGeom>
          <a:noFill/>
        </p:spPr>
        <p:txBody>
          <a:bodyPr wrap="square" rtlCol="0">
            <a:spAutoFit/>
          </a:bodyPr>
          <a:lstStyle/>
          <a:p>
            <a:pPr algn="ctr"/>
            <a:r>
              <a:rPr lang="en-US" sz="2000" dirty="0">
                <a:solidFill>
                  <a:schemeClr val="tx2">
                    <a:lumMod val="75000"/>
                  </a:schemeClr>
                </a:solidFill>
              </a:rPr>
              <a:t>Important Notice: The content of this presentation is for informational purposes only and is not intended as legal advice for any purpose. This handout is not intended to present an exhaustive summary of all applicable laws, or to take the place of legal advice. If you have any questions regarding the law, please contact Peters Kalail &amp; Markakis, Co., L.P.A. for assistance.  </a:t>
            </a:r>
          </a:p>
          <a:p>
            <a:pPr algn="ctr"/>
            <a:endParaRPr lang="en-US" sz="2000" dirty="0">
              <a:solidFill>
                <a:schemeClr val="tx2">
                  <a:lumMod val="75000"/>
                </a:schemeClr>
              </a:solidFill>
            </a:endParaRPr>
          </a:p>
          <a:p>
            <a:pPr algn="ctr"/>
            <a:r>
              <a:rPr lang="en-US" sz="2000" dirty="0">
                <a:solidFill>
                  <a:schemeClr val="tx2">
                    <a:lumMod val="75000"/>
                  </a:schemeClr>
                </a:solidFill>
              </a:rPr>
              <a:t>Pursuant to a recent guidance by the Supreme Court of Ohio, under the Ohio Rules of Professional Conduct, attorneys may answer questions about the content of our lectures or materials we present but are prohibited from providing legal advice to attendees. Therefore, if you have a question regarding the application of the law to a specific situation, you are encouraged to contact the presenters or your regular Peters Kalail &amp; Markakis, Co., L.P.A. attorney.</a:t>
            </a:r>
          </a:p>
          <a:p>
            <a:pPr algn="ctr"/>
            <a:endParaRPr lang="en-US" sz="2000" dirty="0">
              <a:solidFill>
                <a:schemeClr val="tx2">
                  <a:lumMod val="75000"/>
                </a:schemeClr>
              </a:solidFill>
            </a:endParaRPr>
          </a:p>
        </p:txBody>
      </p:sp>
      <p:sp>
        <p:nvSpPr>
          <p:cNvPr id="17" name="Rectangle 16">
            <a:extLst>
              <a:ext uri="{FF2B5EF4-FFF2-40B4-BE49-F238E27FC236}">
                <a16:creationId xmlns:a16="http://schemas.microsoft.com/office/drawing/2014/main" id="{9998650C-3D3D-9415-F95C-D5C0B0AB3B80}"/>
              </a:ext>
            </a:extLst>
          </p:cNvPr>
          <p:cNvSpPr/>
          <p:nvPr/>
        </p:nvSpPr>
        <p:spPr>
          <a:xfrm>
            <a:off x="1986616" y="2602655"/>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p>
        </p:txBody>
      </p:sp>
      <p:sp>
        <p:nvSpPr>
          <p:cNvPr id="18" name="Rectangle 17">
            <a:extLst>
              <a:ext uri="{FF2B5EF4-FFF2-40B4-BE49-F238E27FC236}">
                <a16:creationId xmlns:a16="http://schemas.microsoft.com/office/drawing/2014/main" id="{C752A56A-4E69-E4D5-00B8-95EFC2998071}"/>
              </a:ext>
            </a:extLst>
          </p:cNvPr>
          <p:cNvSpPr/>
          <p:nvPr/>
        </p:nvSpPr>
        <p:spPr>
          <a:xfrm>
            <a:off x="4381499" y="3389121"/>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chemeClr val="accent6">
                    <a:lumMod val="75000"/>
                  </a:schemeClr>
                </a:solidFill>
                <a:effectLst>
                  <a:outerShdw dist="38100" dir="2640000" algn="bl" rotWithShape="0">
                    <a:schemeClr val="accent1"/>
                  </a:outerShdw>
                </a:effectLst>
              </a:rPr>
              <a:t>?</a:t>
            </a:r>
          </a:p>
        </p:txBody>
      </p:sp>
      <p:sp>
        <p:nvSpPr>
          <p:cNvPr id="19" name="Rectangle 18">
            <a:extLst>
              <a:ext uri="{FF2B5EF4-FFF2-40B4-BE49-F238E27FC236}">
                <a16:creationId xmlns:a16="http://schemas.microsoft.com/office/drawing/2014/main" id="{8E4CBB61-FC38-AA6F-C396-5CB30AC5F273}"/>
              </a:ext>
            </a:extLst>
          </p:cNvPr>
          <p:cNvSpPr/>
          <p:nvPr/>
        </p:nvSpPr>
        <p:spPr>
          <a:xfrm>
            <a:off x="14456240" y="1282779"/>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rgbClr val="99FF66"/>
                </a:solidFill>
                <a:effectLst>
                  <a:outerShdw dist="38100" dir="2640000" algn="bl" rotWithShape="0">
                    <a:schemeClr val="accent1"/>
                  </a:outerShdw>
                </a:effectLst>
              </a:rPr>
              <a:t>?</a:t>
            </a:r>
          </a:p>
        </p:txBody>
      </p:sp>
      <p:sp>
        <p:nvSpPr>
          <p:cNvPr id="20" name="Rectangle 19">
            <a:extLst>
              <a:ext uri="{FF2B5EF4-FFF2-40B4-BE49-F238E27FC236}">
                <a16:creationId xmlns:a16="http://schemas.microsoft.com/office/drawing/2014/main" id="{2A2439B5-C817-873E-524B-E604C3EE4EB1}"/>
              </a:ext>
            </a:extLst>
          </p:cNvPr>
          <p:cNvSpPr/>
          <p:nvPr/>
        </p:nvSpPr>
        <p:spPr>
          <a:xfrm>
            <a:off x="14746713" y="3780261"/>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rgbClr val="FF99FF"/>
                </a:solidFill>
                <a:effectLst>
                  <a:outerShdw dist="38100" dir="2640000" algn="bl" rotWithShape="0">
                    <a:schemeClr val="accent1"/>
                  </a:outerShdw>
                </a:effectLst>
              </a:rPr>
              <a:t>?</a:t>
            </a:r>
          </a:p>
        </p:txBody>
      </p:sp>
      <p:sp>
        <p:nvSpPr>
          <p:cNvPr id="21" name="Rectangle 20">
            <a:extLst>
              <a:ext uri="{FF2B5EF4-FFF2-40B4-BE49-F238E27FC236}">
                <a16:creationId xmlns:a16="http://schemas.microsoft.com/office/drawing/2014/main" id="{599C4040-10A2-75A7-684A-88BAC8823224}"/>
              </a:ext>
            </a:extLst>
          </p:cNvPr>
          <p:cNvSpPr/>
          <p:nvPr/>
        </p:nvSpPr>
        <p:spPr>
          <a:xfrm>
            <a:off x="11080280" y="3333942"/>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chemeClr val="accent6">
                    <a:lumMod val="50000"/>
                  </a:schemeClr>
                </a:solidFill>
                <a:effectLst>
                  <a:outerShdw dist="38100" dir="2640000" algn="bl" rotWithShape="0">
                    <a:schemeClr val="accent1"/>
                  </a:outerShdw>
                </a:effectLst>
              </a:rPr>
              <a:t>?</a:t>
            </a:r>
          </a:p>
        </p:txBody>
      </p:sp>
      <p:sp>
        <p:nvSpPr>
          <p:cNvPr id="22" name="Rectangle 21">
            <a:extLst>
              <a:ext uri="{FF2B5EF4-FFF2-40B4-BE49-F238E27FC236}">
                <a16:creationId xmlns:a16="http://schemas.microsoft.com/office/drawing/2014/main" id="{DA3A9948-D1D0-35BB-2C9C-534EDDA84FA5}"/>
              </a:ext>
            </a:extLst>
          </p:cNvPr>
          <p:cNvSpPr/>
          <p:nvPr/>
        </p:nvSpPr>
        <p:spPr>
          <a:xfrm>
            <a:off x="7881857" y="3780261"/>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rgbClr val="FFC000"/>
                </a:solidFill>
                <a:effectLst>
                  <a:outerShdw dist="38100" dir="2640000" algn="bl" rotWithShape="0">
                    <a:schemeClr val="accent1"/>
                  </a:outerShdw>
                </a:effectLst>
              </a:rPr>
              <a:t>?</a:t>
            </a:r>
          </a:p>
        </p:txBody>
      </p:sp>
      <p:sp>
        <p:nvSpPr>
          <p:cNvPr id="23" name="Rectangle 22">
            <a:extLst>
              <a:ext uri="{FF2B5EF4-FFF2-40B4-BE49-F238E27FC236}">
                <a16:creationId xmlns:a16="http://schemas.microsoft.com/office/drawing/2014/main" id="{A4A585D0-C19D-9F06-EC40-003D20CF5FC9}"/>
              </a:ext>
            </a:extLst>
          </p:cNvPr>
          <p:cNvSpPr/>
          <p:nvPr/>
        </p:nvSpPr>
        <p:spPr>
          <a:xfrm>
            <a:off x="1017001" y="4207020"/>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rgbClr val="FF0000"/>
                </a:solidFill>
                <a:effectLst>
                  <a:outerShdw dist="38100" dir="2640000" algn="bl" rotWithShape="0">
                    <a:schemeClr val="accent1"/>
                  </a:outerShdw>
                </a:effectLst>
              </a:rPr>
              <a:t>?</a:t>
            </a:r>
          </a:p>
        </p:txBody>
      </p:sp>
      <p:sp>
        <p:nvSpPr>
          <p:cNvPr id="24" name="Rectangle 23">
            <a:extLst>
              <a:ext uri="{FF2B5EF4-FFF2-40B4-BE49-F238E27FC236}">
                <a16:creationId xmlns:a16="http://schemas.microsoft.com/office/drawing/2014/main" id="{616D075C-6844-10F3-A463-30BD8F3C2113}"/>
              </a:ext>
            </a:extLst>
          </p:cNvPr>
          <p:cNvSpPr/>
          <p:nvPr/>
        </p:nvSpPr>
        <p:spPr>
          <a:xfrm>
            <a:off x="13258798" y="2309681"/>
            <a:ext cx="2394883" cy="1346121"/>
          </a:xfrm>
          <a:prstGeom prst="rect">
            <a:avLst/>
          </a:prstGeom>
          <a:noFill/>
        </p:spPr>
        <p:txBody>
          <a:bodyPr wrap="square" lIns="91440" tIns="45720" rIns="91440" bIns="45720">
            <a:spAutoFit/>
          </a:bodyPr>
          <a:lstStyle/>
          <a:p>
            <a:pPr algn="ctr"/>
            <a:r>
              <a:rPr lang="en-US" sz="8000" b="1" dirty="0">
                <a:ln w="12700">
                  <a:solidFill>
                    <a:schemeClr val="accent1"/>
                  </a:solidFill>
                  <a:prstDash val="solid"/>
                </a:ln>
                <a:solidFill>
                  <a:srgbClr val="66FFFF"/>
                </a:solidFill>
                <a:effectLst>
                  <a:outerShdw dist="38100" dir="2640000" algn="bl" rotWithShape="0">
                    <a:schemeClr val="accent1"/>
                  </a:outerShdw>
                </a:effectLst>
              </a:rPr>
              <a:t>?</a:t>
            </a:r>
          </a:p>
        </p:txBody>
      </p:sp>
      <p:sp>
        <p:nvSpPr>
          <p:cNvPr id="26" name="TextBox 25">
            <a:extLst>
              <a:ext uri="{FF2B5EF4-FFF2-40B4-BE49-F238E27FC236}">
                <a16:creationId xmlns:a16="http://schemas.microsoft.com/office/drawing/2014/main" id="{013CBDC7-7799-91EF-7838-709597BF16E8}"/>
              </a:ext>
            </a:extLst>
          </p:cNvPr>
          <p:cNvSpPr txBox="1"/>
          <p:nvPr/>
        </p:nvSpPr>
        <p:spPr>
          <a:xfrm>
            <a:off x="14231691" y="9785575"/>
            <a:ext cx="3352799" cy="400110"/>
          </a:xfrm>
          <a:prstGeom prst="rect">
            <a:avLst/>
          </a:prstGeom>
          <a:noFill/>
        </p:spPr>
        <p:txBody>
          <a:bodyPr wrap="square" rtlCol="0">
            <a:spAutoFit/>
          </a:bodyPr>
          <a:lstStyle/>
          <a:p>
            <a:r>
              <a:rPr lang="en-US" sz="2000" b="1" dirty="0">
                <a:solidFill>
                  <a:schemeClr val="accent1">
                    <a:lumMod val="20000"/>
                    <a:lumOff val="80000"/>
                  </a:schemeClr>
                </a:solidFill>
              </a:rPr>
              <a:t>WWW.OHIOEDLAW.COM</a:t>
            </a:r>
          </a:p>
        </p:txBody>
      </p:sp>
      <p:sp>
        <p:nvSpPr>
          <p:cNvPr id="27" name="TextBox 26">
            <a:extLst>
              <a:ext uri="{FF2B5EF4-FFF2-40B4-BE49-F238E27FC236}">
                <a16:creationId xmlns:a16="http://schemas.microsoft.com/office/drawing/2014/main" id="{CB57693E-36EB-9CEA-17BA-A98202C669DD}"/>
              </a:ext>
            </a:extLst>
          </p:cNvPr>
          <p:cNvSpPr txBox="1"/>
          <p:nvPr/>
        </p:nvSpPr>
        <p:spPr>
          <a:xfrm>
            <a:off x="703510" y="9724020"/>
            <a:ext cx="6072872" cy="461665"/>
          </a:xfrm>
          <a:prstGeom prst="rect">
            <a:avLst/>
          </a:prstGeom>
          <a:noFill/>
        </p:spPr>
        <p:txBody>
          <a:bodyPr wrap="square" rtlCol="0">
            <a:spAutoFit/>
          </a:bodyPr>
          <a:lstStyle/>
          <a:p>
            <a:r>
              <a:rPr lang="en-US" sz="2400" b="1" dirty="0">
                <a:solidFill>
                  <a:schemeClr val="accent1">
                    <a:lumMod val="20000"/>
                    <a:lumOff val="80000"/>
                  </a:schemeClr>
                </a:solidFill>
              </a:rPr>
              <a:t>Experienced.  Responsive.  Trusted.</a:t>
            </a:r>
          </a:p>
        </p:txBody>
      </p:sp>
    </p:spTree>
    <p:extLst>
      <p:ext uri="{BB962C8B-B14F-4D97-AF65-F5344CB8AC3E}">
        <p14:creationId xmlns:p14="http://schemas.microsoft.com/office/powerpoint/2010/main" val="4261130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A923E"/>
        </a:solidFill>
        <a:effectLst/>
      </p:bgPr>
    </p:bg>
    <p:spTree>
      <p:nvGrpSpPr>
        <p:cNvPr id="1" name="">
          <a:extLst>
            <a:ext uri="{FF2B5EF4-FFF2-40B4-BE49-F238E27FC236}">
              <a16:creationId xmlns:a16="http://schemas.microsoft.com/office/drawing/2014/main" id="{EE247682-B2B6-9CD0-489F-77849043EE2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719415-944F-6462-D379-B17FCA8AC920}"/>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BEB8CD8C-5611-DAC4-47C6-9294EF7EE9B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24B20F56-B570-B602-1DAD-8A4F10E78906}"/>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F570B37F-0958-378D-2D43-AC1170B39B0C}"/>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FFFFF"/>
            </a:solidFill>
          </p:spPr>
        </p:sp>
      </p:grpSp>
      <p:grpSp>
        <p:nvGrpSpPr>
          <p:cNvPr id="6" name="Group 6">
            <a:extLst>
              <a:ext uri="{FF2B5EF4-FFF2-40B4-BE49-F238E27FC236}">
                <a16:creationId xmlns:a16="http://schemas.microsoft.com/office/drawing/2014/main" id="{575A47D9-C6C4-1670-BCE6-59159452314B}"/>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6BB00F60-617E-E84E-22A7-217043185D8D}"/>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82BAE9B2-E573-AF90-26CA-5F6C489782ED}"/>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66F95325-3BA8-8C8B-435E-396612524E47}"/>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015DCF6A-3E0D-8399-3D41-98C21CC34AA7}"/>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42326D"/>
            </a:solidFill>
          </p:spPr>
        </p:sp>
      </p:grpSp>
      <p:sp>
        <p:nvSpPr>
          <p:cNvPr id="11" name="Freeform 11">
            <a:extLst>
              <a:ext uri="{FF2B5EF4-FFF2-40B4-BE49-F238E27FC236}">
                <a16:creationId xmlns:a16="http://schemas.microsoft.com/office/drawing/2014/main" id="{60D70F34-B5F4-F9C2-FEF6-42ACE650D9BA}"/>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a:extLst>
              <a:ext uri="{FF2B5EF4-FFF2-40B4-BE49-F238E27FC236}">
                <a16:creationId xmlns:a16="http://schemas.microsoft.com/office/drawing/2014/main" id="{00CD4187-B9E1-9C43-3559-D0AD3D8599EC}"/>
              </a:ext>
            </a:extLst>
          </p:cNvPr>
          <p:cNvSpPr txBox="1"/>
          <p:nvPr/>
        </p:nvSpPr>
        <p:spPr>
          <a:xfrm>
            <a:off x="1533009" y="5353050"/>
            <a:ext cx="12616379" cy="2065976"/>
          </a:xfrm>
          <a:prstGeom prst="rect">
            <a:avLst/>
          </a:prstGeom>
        </p:spPr>
        <p:txBody>
          <a:bodyPr lIns="0" tIns="0" rIns="0" bIns="0" rtlCol="0" anchor="t">
            <a:spAutoFit/>
          </a:bodyPr>
          <a:lstStyle/>
          <a:p>
            <a:pPr algn="l">
              <a:lnSpc>
                <a:spcPts val="15697"/>
              </a:lnSpc>
            </a:pPr>
            <a:r>
              <a:rPr lang="en-US" sz="14950" spc="1495">
                <a:solidFill>
                  <a:srgbClr val="FFFFFF"/>
                </a:solidFill>
                <a:latin typeface="Lato 1"/>
                <a:ea typeface="Lato 1"/>
                <a:cs typeface="Lato 1"/>
                <a:sym typeface="Lato 1"/>
              </a:rPr>
              <a:t>BREAK</a:t>
            </a:r>
          </a:p>
        </p:txBody>
      </p:sp>
      <p:sp>
        <p:nvSpPr>
          <p:cNvPr id="13" name="TextBox 13">
            <a:extLst>
              <a:ext uri="{FF2B5EF4-FFF2-40B4-BE49-F238E27FC236}">
                <a16:creationId xmlns:a16="http://schemas.microsoft.com/office/drawing/2014/main" id="{DE6FD044-2018-88DD-5F4C-0380BE096F21}"/>
              </a:ext>
            </a:extLst>
          </p:cNvPr>
          <p:cNvSpPr txBox="1"/>
          <p:nvPr/>
        </p:nvSpPr>
        <p:spPr>
          <a:xfrm>
            <a:off x="1609209" y="3906018"/>
            <a:ext cx="12616379" cy="1487793"/>
          </a:xfrm>
          <a:prstGeom prst="rect">
            <a:avLst/>
          </a:prstGeom>
        </p:spPr>
        <p:txBody>
          <a:bodyPr lIns="0" tIns="0" rIns="0" bIns="0" rtlCol="0" anchor="t">
            <a:spAutoFit/>
          </a:bodyPr>
          <a:lstStyle/>
          <a:p>
            <a:pPr algn="l">
              <a:lnSpc>
                <a:spcPts val="10604"/>
              </a:lnSpc>
            </a:pPr>
            <a:r>
              <a:rPr lang="en-US" sz="10099" b="1" spc="504">
                <a:solidFill>
                  <a:srgbClr val="FFFFFF"/>
                </a:solidFill>
                <a:latin typeface="Poppins Bold"/>
                <a:ea typeface="Poppins Bold"/>
                <a:cs typeface="Poppins Bold"/>
                <a:sym typeface="Poppins Bold"/>
              </a:rPr>
              <a:t>SHORT</a:t>
            </a:r>
          </a:p>
        </p:txBody>
      </p:sp>
    </p:spTree>
    <p:extLst>
      <p:ext uri="{BB962C8B-B14F-4D97-AF65-F5344CB8AC3E}">
        <p14:creationId xmlns:p14="http://schemas.microsoft.com/office/powerpoint/2010/main" val="23179574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C7F810E0-2483-8B81-B16D-628780F1D9D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AC5E65E-9325-969A-7EC1-5BBE0510059C}"/>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F79C36BE-4AEB-6FF6-28AD-A1560504D8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8E2713FF-3357-4810-AE46-434E63EC09A6}"/>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9673AAFA-BD6D-DE55-6E1D-078BB25B0811}"/>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8AD95B1A-702F-CA37-3C80-0D3B7A320457}"/>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C95EF192-E921-04C6-92CD-2DD3FC0B1D42}"/>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3DE5BB96-596F-FA4F-ACEC-5F854D2046C7}"/>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414E67FE-3AEA-DB36-6DEF-DD6932CF5347}"/>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4743D5C5-9F12-5D8B-F7FC-67E3A45F74B4}"/>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E5A2A5F3-4D17-5E91-CCE5-FDF970711B3F}"/>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a:extLst>
              <a:ext uri="{FF2B5EF4-FFF2-40B4-BE49-F238E27FC236}">
                <a16:creationId xmlns:a16="http://schemas.microsoft.com/office/drawing/2014/main" id="{E4101C45-7668-51FD-DA87-A47CB8AA440F}"/>
              </a:ext>
            </a:extLst>
          </p:cNvPr>
          <p:cNvSpPr txBox="1"/>
          <p:nvPr/>
        </p:nvSpPr>
        <p:spPr>
          <a:xfrm>
            <a:off x="685800" y="3271438"/>
            <a:ext cx="15582900" cy="1308050"/>
          </a:xfrm>
          <a:prstGeom prst="rect">
            <a:avLst/>
          </a:prstGeom>
        </p:spPr>
        <p:txBody>
          <a:bodyPr wrap="square" lIns="0" tIns="0" rIns="0" bIns="0" rtlCol="0" anchor="t">
            <a:spAutoFit/>
          </a:bodyPr>
          <a:lstStyle/>
          <a:p>
            <a:pPr algn="l">
              <a:lnSpc>
                <a:spcPts val="10239"/>
              </a:lnSpc>
            </a:pPr>
            <a:r>
              <a:rPr lang="en-US" sz="9751" spc="975" dirty="0">
                <a:solidFill>
                  <a:srgbClr val="FFFFFF"/>
                </a:solidFill>
                <a:latin typeface="Lato 1"/>
                <a:ea typeface="Lato 1"/>
                <a:cs typeface="Lato 1"/>
                <a:sym typeface="Lato 1"/>
              </a:rPr>
              <a:t>BREAKOUT SESSION 1  </a:t>
            </a:r>
          </a:p>
        </p:txBody>
      </p:sp>
      <p:sp>
        <p:nvSpPr>
          <p:cNvPr id="15" name="TextBox 14">
            <a:extLst>
              <a:ext uri="{FF2B5EF4-FFF2-40B4-BE49-F238E27FC236}">
                <a16:creationId xmlns:a16="http://schemas.microsoft.com/office/drawing/2014/main" id="{5412A2C6-9C8A-9EDC-2BDA-065E88F411CD}"/>
              </a:ext>
            </a:extLst>
          </p:cNvPr>
          <p:cNvSpPr txBox="1"/>
          <p:nvPr/>
        </p:nvSpPr>
        <p:spPr>
          <a:xfrm>
            <a:off x="1219200" y="5600700"/>
            <a:ext cx="16713200" cy="707886"/>
          </a:xfrm>
          <a:prstGeom prst="rect">
            <a:avLst/>
          </a:prstGeom>
          <a:noFill/>
        </p:spPr>
        <p:txBody>
          <a:bodyPr wrap="square" rtlCol="0">
            <a:spAutoFit/>
          </a:bodyPr>
          <a:lstStyle/>
          <a:p>
            <a:r>
              <a:rPr lang="en-US" sz="4000" dirty="0">
                <a:solidFill>
                  <a:schemeClr val="bg1">
                    <a:lumMod val="95000"/>
                  </a:schemeClr>
                </a:solidFill>
              </a:rPr>
              <a:t>• The Inside Scoop: What Governing Boards Need to Know – </a:t>
            </a:r>
            <a:r>
              <a:rPr lang="en-US" sz="4000" u="sng" dirty="0">
                <a:solidFill>
                  <a:schemeClr val="bg1">
                    <a:lumMod val="95000"/>
                  </a:schemeClr>
                </a:solidFill>
              </a:rPr>
              <a:t>The Growth Room </a:t>
            </a:r>
          </a:p>
        </p:txBody>
      </p:sp>
      <p:sp>
        <p:nvSpPr>
          <p:cNvPr id="17" name="TextBox 16">
            <a:extLst>
              <a:ext uri="{FF2B5EF4-FFF2-40B4-BE49-F238E27FC236}">
                <a16:creationId xmlns:a16="http://schemas.microsoft.com/office/drawing/2014/main" id="{A25C863F-FE79-0F5B-155A-B8539B6D5F53}"/>
              </a:ext>
            </a:extLst>
          </p:cNvPr>
          <p:cNvSpPr txBox="1"/>
          <p:nvPr/>
        </p:nvSpPr>
        <p:spPr>
          <a:xfrm>
            <a:off x="1219201" y="6376074"/>
            <a:ext cx="14858999" cy="707886"/>
          </a:xfrm>
          <a:prstGeom prst="rect">
            <a:avLst/>
          </a:prstGeom>
          <a:noFill/>
        </p:spPr>
        <p:txBody>
          <a:bodyPr wrap="square">
            <a:spAutoFit/>
          </a:bodyPr>
          <a:lstStyle/>
          <a:p>
            <a:r>
              <a:rPr lang="en-US" sz="4000" dirty="0">
                <a:solidFill>
                  <a:schemeClr val="bg1">
                    <a:lumMod val="95000"/>
                  </a:schemeClr>
                </a:solidFill>
              </a:rPr>
              <a:t>• Purposeful and Precise Use of Data - </a:t>
            </a:r>
            <a:r>
              <a:rPr lang="en-US" sz="4000" u="sng" dirty="0">
                <a:solidFill>
                  <a:schemeClr val="bg1">
                    <a:lumMod val="95000"/>
                  </a:schemeClr>
                </a:solidFill>
              </a:rPr>
              <a:t>The Responsibility Room </a:t>
            </a:r>
          </a:p>
        </p:txBody>
      </p:sp>
      <p:sp>
        <p:nvSpPr>
          <p:cNvPr id="19" name="TextBox 18">
            <a:extLst>
              <a:ext uri="{FF2B5EF4-FFF2-40B4-BE49-F238E27FC236}">
                <a16:creationId xmlns:a16="http://schemas.microsoft.com/office/drawing/2014/main" id="{3EF6CBB4-3600-0D6D-0196-0CD0FD3CDF3D}"/>
              </a:ext>
            </a:extLst>
          </p:cNvPr>
          <p:cNvSpPr txBox="1"/>
          <p:nvPr/>
        </p:nvSpPr>
        <p:spPr>
          <a:xfrm>
            <a:off x="1239423" y="7121207"/>
            <a:ext cx="15161453" cy="707886"/>
          </a:xfrm>
          <a:prstGeom prst="rect">
            <a:avLst/>
          </a:prstGeom>
          <a:noFill/>
        </p:spPr>
        <p:txBody>
          <a:bodyPr wrap="square">
            <a:spAutoFit/>
          </a:bodyPr>
          <a:lstStyle/>
          <a:p>
            <a:r>
              <a:rPr lang="en-US" sz="4000" dirty="0">
                <a:solidFill>
                  <a:schemeClr val="bg1">
                    <a:lumMod val="95000"/>
                  </a:schemeClr>
                </a:solidFill>
              </a:rPr>
              <a:t>• Navigating Sponsor Expectations: Annual Updates – </a:t>
            </a:r>
            <a:r>
              <a:rPr lang="en-US" sz="4000" u="sng" dirty="0">
                <a:solidFill>
                  <a:schemeClr val="bg1">
                    <a:lumMod val="95000"/>
                  </a:schemeClr>
                </a:solidFill>
              </a:rPr>
              <a:t>Team Work Room </a:t>
            </a:r>
          </a:p>
        </p:txBody>
      </p:sp>
    </p:spTree>
    <p:extLst>
      <p:ext uri="{BB962C8B-B14F-4D97-AF65-F5344CB8AC3E}">
        <p14:creationId xmlns:p14="http://schemas.microsoft.com/office/powerpoint/2010/main" val="16815672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p:cNvGrpSpPr>
            <a:grpSpLocks noChangeAspect="1"/>
          </p:cNvGrpSpPr>
          <p:nvPr/>
        </p:nvGrpSpPr>
        <p:grpSpPr>
          <a:xfrm>
            <a:off x="1037306" y="2173678"/>
            <a:ext cx="5246391" cy="524637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527" r="-4527"/>
              </a:stretch>
            </a:blipFill>
          </p:spPr>
        </p:sp>
      </p:grpSp>
      <p:sp>
        <p:nvSpPr>
          <p:cNvPr id="15" name="TextBox 15"/>
          <p:cNvSpPr txBox="1"/>
          <p:nvPr/>
        </p:nvSpPr>
        <p:spPr>
          <a:xfrm>
            <a:off x="6779400" y="4179227"/>
            <a:ext cx="10363909" cy="1561068"/>
          </a:xfrm>
          <a:prstGeom prst="rect">
            <a:avLst/>
          </a:prstGeom>
        </p:spPr>
        <p:txBody>
          <a:bodyPr wrap="square" lIns="0" tIns="0" rIns="0" bIns="0" rtlCol="0" anchor="t">
            <a:spAutoFit/>
          </a:bodyPr>
          <a:lstStyle/>
          <a:p>
            <a:pPr algn="l">
              <a:lnSpc>
                <a:spcPts val="5880"/>
              </a:lnSpc>
            </a:pPr>
            <a:r>
              <a:rPr lang="en-US" sz="6600" b="1" spc="280" dirty="0">
                <a:solidFill>
                  <a:srgbClr val="FFFFFF"/>
                </a:solidFill>
                <a:latin typeface="Calibri" panose="020F0502020204030204" pitchFamily="34" charset="0"/>
                <a:ea typeface="Calibri" panose="020F0502020204030204" pitchFamily="34" charset="0"/>
                <a:cs typeface="Calibri" panose="020F0502020204030204" pitchFamily="34" charset="0"/>
                <a:sym typeface="Poppins Bold"/>
              </a:rPr>
              <a:t>PURPOSEFUL AND PRECISE USE OF DATA </a:t>
            </a:r>
          </a:p>
        </p:txBody>
      </p:sp>
      <p:sp>
        <p:nvSpPr>
          <p:cNvPr id="16" name="TextBox 16"/>
          <p:cNvSpPr txBox="1"/>
          <p:nvPr/>
        </p:nvSpPr>
        <p:spPr>
          <a:xfrm>
            <a:off x="1037307" y="7618116"/>
            <a:ext cx="7573294" cy="1170770"/>
          </a:xfrm>
          <a:prstGeom prst="rect">
            <a:avLst/>
          </a:prstGeom>
        </p:spPr>
        <p:txBody>
          <a:bodyPr wrap="square"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DR. MORGAN FAGNANI </a:t>
            </a:r>
          </a:p>
          <a:p>
            <a:pPr algn="l">
              <a:lnSpc>
                <a:spcPts val="4795"/>
              </a:lnSpc>
            </a:pPr>
            <a:r>
              <a:rPr lang="en-US" sz="2800" b="1" spc="342" dirty="0">
                <a:solidFill>
                  <a:srgbClr val="FFFFFF"/>
                </a:solidFill>
                <a:latin typeface="Lato 2 Bold"/>
                <a:ea typeface="Lato 2 Bold"/>
                <a:cs typeface="Lato 2 Bold"/>
                <a:sym typeface="Lato 2 Bold"/>
              </a:rPr>
              <a:t>STATE SUPPORT TEAM 11 </a:t>
            </a:r>
            <a:endParaRPr lang="en-US" sz="2800" spc="342" dirty="0">
              <a:solidFill>
                <a:srgbClr val="FFFFFF"/>
              </a:solidFill>
              <a:latin typeface="Lato 2"/>
              <a:ea typeface="Lato 2"/>
              <a:cs typeface="Lato 2"/>
              <a:sym typeface="Lato 2"/>
            </a:endParaRPr>
          </a:p>
        </p:txBody>
      </p:sp>
      <p:pic>
        <p:nvPicPr>
          <p:cNvPr id="18" name="Picture 17">
            <a:extLst>
              <a:ext uri="{FF2B5EF4-FFF2-40B4-BE49-F238E27FC236}">
                <a16:creationId xmlns:a16="http://schemas.microsoft.com/office/drawing/2014/main" id="{7E34CC53-B3C9-418F-78D9-455033445D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305" y="2173677"/>
            <a:ext cx="5246392" cy="52463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A923E"/>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FFFFF"/>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42326D"/>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p:cNvSpPr txBox="1"/>
          <p:nvPr/>
        </p:nvSpPr>
        <p:spPr>
          <a:xfrm>
            <a:off x="1533009" y="5353050"/>
            <a:ext cx="12616379" cy="2065976"/>
          </a:xfrm>
          <a:prstGeom prst="rect">
            <a:avLst/>
          </a:prstGeom>
        </p:spPr>
        <p:txBody>
          <a:bodyPr lIns="0" tIns="0" rIns="0" bIns="0" rtlCol="0" anchor="t">
            <a:spAutoFit/>
          </a:bodyPr>
          <a:lstStyle/>
          <a:p>
            <a:pPr algn="l">
              <a:lnSpc>
                <a:spcPts val="15697"/>
              </a:lnSpc>
            </a:pPr>
            <a:r>
              <a:rPr lang="en-US" sz="14950" spc="1495">
                <a:solidFill>
                  <a:srgbClr val="FFFFFF"/>
                </a:solidFill>
                <a:latin typeface="Lato 1"/>
                <a:ea typeface="Lato 1"/>
                <a:cs typeface="Lato 1"/>
                <a:sym typeface="Lato 1"/>
              </a:rPr>
              <a:t>BREAK</a:t>
            </a:r>
          </a:p>
        </p:txBody>
      </p:sp>
      <p:sp>
        <p:nvSpPr>
          <p:cNvPr id="13" name="TextBox 13"/>
          <p:cNvSpPr txBox="1"/>
          <p:nvPr/>
        </p:nvSpPr>
        <p:spPr>
          <a:xfrm>
            <a:off x="1609209" y="3906018"/>
            <a:ext cx="12616379" cy="1487793"/>
          </a:xfrm>
          <a:prstGeom prst="rect">
            <a:avLst/>
          </a:prstGeom>
        </p:spPr>
        <p:txBody>
          <a:bodyPr lIns="0" tIns="0" rIns="0" bIns="0" rtlCol="0" anchor="t">
            <a:spAutoFit/>
          </a:bodyPr>
          <a:lstStyle/>
          <a:p>
            <a:pPr algn="l">
              <a:lnSpc>
                <a:spcPts val="10604"/>
              </a:lnSpc>
            </a:pPr>
            <a:r>
              <a:rPr lang="en-US" sz="10099" b="1" spc="504">
                <a:solidFill>
                  <a:srgbClr val="FFFFFF"/>
                </a:solidFill>
                <a:latin typeface="Poppins Bold"/>
                <a:ea typeface="Poppins Bold"/>
                <a:cs typeface="Poppins Bold"/>
                <a:sym typeface="Poppins Bold"/>
              </a:rPr>
              <a:t>LUNCH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02395C58-876E-AD18-BDCC-EDF7E8704A6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9453B85-65D0-D65F-DBC4-16709F55C500}"/>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93194E9A-E1EE-1F88-4A07-5B9BC712D23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657FCA73-D241-669A-4B21-18E11207B3A1}"/>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859EDCFE-5CCD-FE6F-C027-5213F53CE790}"/>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70640669-14A2-FDD5-F2BC-A3ABBF5DCF62}"/>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EB1C9449-8CC0-C41C-5A17-CFEA7415BBDF}"/>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31C04E84-BF1E-F9D9-C602-AC46E8D305B7}"/>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55222FC0-289F-DF06-BCB4-DD1A40C257E4}"/>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F2994261-EBF8-7229-0194-CB1F33D13A7E}"/>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D1F63C2D-C6EB-B60B-6F3F-2CF5C14B895C}"/>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a:extLst>
              <a:ext uri="{FF2B5EF4-FFF2-40B4-BE49-F238E27FC236}">
                <a16:creationId xmlns:a16="http://schemas.microsoft.com/office/drawing/2014/main" id="{D8FC7D52-2595-907D-AFE6-1FB2DEDD121A}"/>
              </a:ext>
            </a:extLst>
          </p:cNvPr>
          <p:cNvSpPr txBox="1"/>
          <p:nvPr/>
        </p:nvSpPr>
        <p:spPr>
          <a:xfrm>
            <a:off x="1028700" y="3240817"/>
            <a:ext cx="15582900" cy="1101199"/>
          </a:xfrm>
          <a:prstGeom prst="rect">
            <a:avLst/>
          </a:prstGeom>
        </p:spPr>
        <p:txBody>
          <a:bodyPr wrap="square" lIns="0" tIns="0" rIns="0" bIns="0" rtlCol="0" anchor="t">
            <a:spAutoFit/>
          </a:bodyPr>
          <a:lstStyle/>
          <a:p>
            <a:pPr algn="l">
              <a:lnSpc>
                <a:spcPts val="10239"/>
              </a:lnSpc>
            </a:pPr>
            <a:r>
              <a:rPr lang="en-US" sz="4400" spc="975" dirty="0">
                <a:solidFill>
                  <a:srgbClr val="FFFFFF"/>
                </a:solidFill>
                <a:latin typeface="Lato 1"/>
                <a:ea typeface="Lato 1"/>
                <a:cs typeface="Lato 1"/>
                <a:sym typeface="Lato 1"/>
              </a:rPr>
              <a:t>ERCO AWARDS AND RECOGNITION  </a:t>
            </a:r>
          </a:p>
        </p:txBody>
      </p:sp>
      <p:sp>
        <p:nvSpPr>
          <p:cNvPr id="15" name="TextBox 14">
            <a:extLst>
              <a:ext uri="{FF2B5EF4-FFF2-40B4-BE49-F238E27FC236}">
                <a16:creationId xmlns:a16="http://schemas.microsoft.com/office/drawing/2014/main" id="{152F43FB-4989-22F7-FC8D-8393030CF798}"/>
              </a:ext>
            </a:extLst>
          </p:cNvPr>
          <p:cNvSpPr txBox="1"/>
          <p:nvPr/>
        </p:nvSpPr>
        <p:spPr>
          <a:xfrm>
            <a:off x="6129069" y="4839621"/>
            <a:ext cx="8294477" cy="769441"/>
          </a:xfrm>
          <a:prstGeom prst="rect">
            <a:avLst/>
          </a:prstGeom>
          <a:noFill/>
        </p:spPr>
        <p:txBody>
          <a:bodyPr wrap="square" rtlCol="0">
            <a:spAutoFit/>
          </a:bodyPr>
          <a:lstStyle/>
          <a:p>
            <a:r>
              <a:rPr lang="en-US" sz="4000" dirty="0">
                <a:solidFill>
                  <a:schemeClr val="bg1">
                    <a:lumMod val="95000"/>
                  </a:schemeClr>
                </a:solidFill>
              </a:rPr>
              <a:t> • </a:t>
            </a:r>
            <a:r>
              <a:rPr lang="en-US" sz="4400" dirty="0">
                <a:solidFill>
                  <a:schemeClr val="bg1">
                    <a:lumMod val="95000"/>
                  </a:schemeClr>
                </a:solidFill>
              </a:rPr>
              <a:t>Academic Excellence Award</a:t>
            </a:r>
            <a:endParaRPr lang="en-US" sz="4400" u="sng" dirty="0">
              <a:solidFill>
                <a:schemeClr val="bg1">
                  <a:lumMod val="95000"/>
                </a:schemeClr>
              </a:solidFill>
            </a:endParaRPr>
          </a:p>
        </p:txBody>
      </p:sp>
      <p:sp>
        <p:nvSpPr>
          <p:cNvPr id="17" name="TextBox 16">
            <a:extLst>
              <a:ext uri="{FF2B5EF4-FFF2-40B4-BE49-F238E27FC236}">
                <a16:creationId xmlns:a16="http://schemas.microsoft.com/office/drawing/2014/main" id="{530B40F8-50F4-1DCA-8AF6-AED7C1B7DA55}"/>
              </a:ext>
            </a:extLst>
          </p:cNvPr>
          <p:cNvSpPr txBox="1"/>
          <p:nvPr/>
        </p:nvSpPr>
        <p:spPr>
          <a:xfrm>
            <a:off x="6148119" y="5601434"/>
            <a:ext cx="7808342" cy="769441"/>
          </a:xfrm>
          <a:prstGeom prst="rect">
            <a:avLst/>
          </a:prstGeom>
          <a:noFill/>
        </p:spPr>
        <p:txBody>
          <a:bodyPr wrap="square">
            <a:spAutoFit/>
          </a:bodyPr>
          <a:lstStyle/>
          <a:p>
            <a:r>
              <a:rPr lang="en-US" sz="4000" dirty="0">
                <a:solidFill>
                  <a:schemeClr val="bg1">
                    <a:lumMod val="95000"/>
                  </a:schemeClr>
                </a:solidFill>
              </a:rPr>
              <a:t> • </a:t>
            </a:r>
            <a:r>
              <a:rPr lang="en-US" sz="4400" dirty="0">
                <a:solidFill>
                  <a:schemeClr val="bg1">
                    <a:lumMod val="95000"/>
                  </a:schemeClr>
                </a:solidFill>
              </a:rPr>
              <a:t>Financial Excellence Award </a:t>
            </a:r>
            <a:endParaRPr lang="en-US" sz="4400" u="sng" dirty="0">
              <a:solidFill>
                <a:schemeClr val="bg1">
                  <a:lumMod val="95000"/>
                </a:schemeClr>
              </a:solidFill>
            </a:endParaRPr>
          </a:p>
        </p:txBody>
      </p:sp>
      <p:sp>
        <p:nvSpPr>
          <p:cNvPr id="19" name="TextBox 18">
            <a:extLst>
              <a:ext uri="{FF2B5EF4-FFF2-40B4-BE49-F238E27FC236}">
                <a16:creationId xmlns:a16="http://schemas.microsoft.com/office/drawing/2014/main" id="{FFB911D7-91D2-EB29-66B6-5F46D06F0FD0}"/>
              </a:ext>
            </a:extLst>
          </p:cNvPr>
          <p:cNvSpPr txBox="1"/>
          <p:nvPr/>
        </p:nvSpPr>
        <p:spPr>
          <a:xfrm>
            <a:off x="6148119" y="6363247"/>
            <a:ext cx="8277224" cy="769441"/>
          </a:xfrm>
          <a:prstGeom prst="rect">
            <a:avLst/>
          </a:prstGeom>
          <a:noFill/>
        </p:spPr>
        <p:txBody>
          <a:bodyPr wrap="square">
            <a:spAutoFit/>
          </a:bodyPr>
          <a:lstStyle/>
          <a:p>
            <a:r>
              <a:rPr lang="en-US" sz="4000" dirty="0">
                <a:solidFill>
                  <a:schemeClr val="bg1">
                    <a:lumMod val="95000"/>
                  </a:schemeClr>
                </a:solidFill>
              </a:rPr>
              <a:t> • </a:t>
            </a:r>
            <a:r>
              <a:rPr lang="en-US" sz="4400" dirty="0">
                <a:solidFill>
                  <a:schemeClr val="bg1">
                    <a:lumMod val="95000"/>
                  </a:schemeClr>
                </a:solidFill>
              </a:rPr>
              <a:t>Compliance Excellence Award  </a:t>
            </a:r>
            <a:endParaRPr lang="en-US" sz="4400" u="sng" dirty="0">
              <a:solidFill>
                <a:schemeClr val="bg1">
                  <a:lumMod val="95000"/>
                </a:schemeClr>
              </a:solidFill>
            </a:endParaRPr>
          </a:p>
        </p:txBody>
      </p:sp>
      <p:pic>
        <p:nvPicPr>
          <p:cNvPr id="14" name="Picture 13">
            <a:extLst>
              <a:ext uri="{FF2B5EF4-FFF2-40B4-BE49-F238E27FC236}">
                <a16:creationId xmlns:a16="http://schemas.microsoft.com/office/drawing/2014/main" id="{F2BB1904-F607-4D00-1215-1B6278C8AE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910" y="4686299"/>
            <a:ext cx="4973889" cy="45958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TextBox 17">
            <a:extLst>
              <a:ext uri="{FF2B5EF4-FFF2-40B4-BE49-F238E27FC236}">
                <a16:creationId xmlns:a16="http://schemas.microsoft.com/office/drawing/2014/main" id="{8A420715-424E-B49F-8C60-970711C760AB}"/>
              </a:ext>
            </a:extLst>
          </p:cNvPr>
          <p:cNvSpPr txBox="1"/>
          <p:nvPr/>
        </p:nvSpPr>
        <p:spPr>
          <a:xfrm>
            <a:off x="6129069" y="7090183"/>
            <a:ext cx="13631799" cy="769441"/>
          </a:xfrm>
          <a:prstGeom prst="rect">
            <a:avLst/>
          </a:prstGeom>
          <a:noFill/>
        </p:spPr>
        <p:txBody>
          <a:bodyPr wrap="square">
            <a:spAutoFit/>
          </a:bodyPr>
          <a:lstStyle/>
          <a:p>
            <a:r>
              <a:rPr lang="en-US" sz="4000" dirty="0">
                <a:solidFill>
                  <a:schemeClr val="bg1">
                    <a:lumMod val="95000"/>
                  </a:schemeClr>
                </a:solidFill>
              </a:rPr>
              <a:t> • </a:t>
            </a:r>
            <a:r>
              <a:rPr lang="en-US" sz="4400" dirty="0">
                <a:solidFill>
                  <a:schemeClr val="bg1">
                    <a:lumMod val="95000"/>
                  </a:schemeClr>
                </a:solidFill>
              </a:rPr>
              <a:t>Governing Board Excellence Award  </a:t>
            </a:r>
            <a:endParaRPr lang="en-US" sz="4400" u="sng" dirty="0">
              <a:solidFill>
                <a:schemeClr val="bg1">
                  <a:lumMod val="95000"/>
                </a:schemeClr>
              </a:solidFill>
            </a:endParaRPr>
          </a:p>
        </p:txBody>
      </p:sp>
    </p:spTree>
    <p:extLst>
      <p:ext uri="{BB962C8B-B14F-4D97-AF65-F5344CB8AC3E}">
        <p14:creationId xmlns:p14="http://schemas.microsoft.com/office/powerpoint/2010/main" val="1930187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9AF3B40D-4A88-7699-0B59-F8DABC6121E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72A8BBE-3493-475F-92FD-26B938074256}"/>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F06B4351-C299-1A41-369D-D37CA614363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B8BADD4B-754E-5231-73F0-37B659AB03A2}"/>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D18F2AA7-9A48-B6CC-B44C-CFE16F2543C0}"/>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DF5EEC32-A5FB-AD8B-7826-67456911B6C9}"/>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46BA5A88-3DCC-82D2-80CD-4A29DF8572A0}"/>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6F596453-D8CB-C7D5-AF12-6204CB06B679}"/>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E67C3A67-51B8-8CBC-CFA7-95B77B1C9E2D}"/>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427A00B7-FBCF-2E3B-4BF0-1846CD159D20}"/>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086CF7BF-6AB7-632A-EA56-D23935A6195D}"/>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a:extLst>
              <a:ext uri="{FF2B5EF4-FFF2-40B4-BE49-F238E27FC236}">
                <a16:creationId xmlns:a16="http://schemas.microsoft.com/office/drawing/2014/main" id="{4609B18F-70E8-13C5-2648-945B23E68655}"/>
              </a:ext>
            </a:extLst>
          </p:cNvPr>
          <p:cNvSpPr txBox="1"/>
          <p:nvPr/>
        </p:nvSpPr>
        <p:spPr>
          <a:xfrm>
            <a:off x="685800" y="3256901"/>
            <a:ext cx="15582900" cy="1308050"/>
          </a:xfrm>
          <a:prstGeom prst="rect">
            <a:avLst/>
          </a:prstGeom>
        </p:spPr>
        <p:txBody>
          <a:bodyPr wrap="square" lIns="0" tIns="0" rIns="0" bIns="0" rtlCol="0" anchor="t">
            <a:spAutoFit/>
          </a:bodyPr>
          <a:lstStyle/>
          <a:p>
            <a:pPr algn="l">
              <a:lnSpc>
                <a:spcPts val="10239"/>
              </a:lnSpc>
            </a:pPr>
            <a:r>
              <a:rPr lang="en-US" sz="9751" spc="975" dirty="0">
                <a:solidFill>
                  <a:srgbClr val="FFFFFF"/>
                </a:solidFill>
                <a:latin typeface="Lato 1"/>
                <a:ea typeface="Lato 1"/>
                <a:cs typeface="Lato 1"/>
                <a:sym typeface="Lato 1"/>
              </a:rPr>
              <a:t>BREAKOUT SESSION 2  </a:t>
            </a:r>
          </a:p>
        </p:txBody>
      </p:sp>
      <p:sp>
        <p:nvSpPr>
          <p:cNvPr id="15" name="TextBox 14">
            <a:extLst>
              <a:ext uri="{FF2B5EF4-FFF2-40B4-BE49-F238E27FC236}">
                <a16:creationId xmlns:a16="http://schemas.microsoft.com/office/drawing/2014/main" id="{C63C117A-C148-0B19-76C6-4F351B4D58D9}"/>
              </a:ext>
            </a:extLst>
          </p:cNvPr>
          <p:cNvSpPr txBox="1"/>
          <p:nvPr/>
        </p:nvSpPr>
        <p:spPr>
          <a:xfrm>
            <a:off x="1219200" y="5600700"/>
            <a:ext cx="17221200" cy="707886"/>
          </a:xfrm>
          <a:prstGeom prst="rect">
            <a:avLst/>
          </a:prstGeom>
          <a:noFill/>
        </p:spPr>
        <p:txBody>
          <a:bodyPr wrap="square" rtlCol="0">
            <a:spAutoFit/>
          </a:bodyPr>
          <a:lstStyle/>
          <a:p>
            <a:r>
              <a:rPr lang="en-US" sz="4000" dirty="0">
                <a:solidFill>
                  <a:schemeClr val="bg1">
                    <a:lumMod val="95000"/>
                  </a:schemeClr>
                </a:solidFill>
              </a:rPr>
              <a:t>• Graduation Pathways and Student Success Planning (DOPR) – </a:t>
            </a:r>
            <a:r>
              <a:rPr lang="en-US" sz="4000" u="sng" dirty="0">
                <a:solidFill>
                  <a:schemeClr val="bg1">
                    <a:lumMod val="95000"/>
                  </a:schemeClr>
                </a:solidFill>
              </a:rPr>
              <a:t>The Growth Room </a:t>
            </a:r>
          </a:p>
        </p:txBody>
      </p:sp>
      <p:sp>
        <p:nvSpPr>
          <p:cNvPr id="17" name="TextBox 16">
            <a:extLst>
              <a:ext uri="{FF2B5EF4-FFF2-40B4-BE49-F238E27FC236}">
                <a16:creationId xmlns:a16="http://schemas.microsoft.com/office/drawing/2014/main" id="{6FF80595-40F0-39FF-774A-547926A33385}"/>
              </a:ext>
            </a:extLst>
          </p:cNvPr>
          <p:cNvSpPr txBox="1"/>
          <p:nvPr/>
        </p:nvSpPr>
        <p:spPr>
          <a:xfrm>
            <a:off x="1219201" y="6376074"/>
            <a:ext cx="16306799" cy="707886"/>
          </a:xfrm>
          <a:prstGeom prst="rect">
            <a:avLst/>
          </a:prstGeom>
          <a:noFill/>
        </p:spPr>
        <p:txBody>
          <a:bodyPr wrap="square">
            <a:spAutoFit/>
          </a:bodyPr>
          <a:lstStyle/>
          <a:p>
            <a:r>
              <a:rPr lang="en-US" sz="4000" dirty="0">
                <a:solidFill>
                  <a:schemeClr val="bg1">
                    <a:lumMod val="95000"/>
                  </a:schemeClr>
                </a:solidFill>
              </a:rPr>
              <a:t>• Adolescent Literacy and the Science of Reading - </a:t>
            </a:r>
            <a:r>
              <a:rPr lang="en-US" sz="4000" u="sng" dirty="0">
                <a:solidFill>
                  <a:schemeClr val="bg1">
                    <a:lumMod val="95000"/>
                  </a:schemeClr>
                </a:solidFill>
              </a:rPr>
              <a:t>The Responsibility Room </a:t>
            </a:r>
          </a:p>
        </p:txBody>
      </p:sp>
      <p:sp>
        <p:nvSpPr>
          <p:cNvPr id="19" name="TextBox 18">
            <a:extLst>
              <a:ext uri="{FF2B5EF4-FFF2-40B4-BE49-F238E27FC236}">
                <a16:creationId xmlns:a16="http://schemas.microsoft.com/office/drawing/2014/main" id="{8B5FDF04-C3D6-B741-5DB7-7FF247259F4A}"/>
              </a:ext>
            </a:extLst>
          </p:cNvPr>
          <p:cNvSpPr txBox="1"/>
          <p:nvPr/>
        </p:nvSpPr>
        <p:spPr>
          <a:xfrm>
            <a:off x="1239423" y="7140257"/>
            <a:ext cx="15161453" cy="707886"/>
          </a:xfrm>
          <a:prstGeom prst="rect">
            <a:avLst/>
          </a:prstGeom>
          <a:noFill/>
        </p:spPr>
        <p:txBody>
          <a:bodyPr wrap="square">
            <a:spAutoFit/>
          </a:bodyPr>
          <a:lstStyle/>
          <a:p>
            <a:r>
              <a:rPr lang="en-US" sz="4000" dirty="0">
                <a:solidFill>
                  <a:schemeClr val="bg1">
                    <a:lumMod val="95000"/>
                  </a:schemeClr>
                </a:solidFill>
              </a:rPr>
              <a:t>• Epicenter Updates – </a:t>
            </a:r>
            <a:r>
              <a:rPr lang="en-US" sz="4000" u="sng" dirty="0">
                <a:solidFill>
                  <a:schemeClr val="bg1">
                    <a:lumMod val="95000"/>
                  </a:schemeClr>
                </a:solidFill>
              </a:rPr>
              <a:t>Team Work Room </a:t>
            </a:r>
          </a:p>
        </p:txBody>
      </p:sp>
    </p:spTree>
    <p:extLst>
      <p:ext uri="{BB962C8B-B14F-4D97-AF65-F5344CB8AC3E}">
        <p14:creationId xmlns:p14="http://schemas.microsoft.com/office/powerpoint/2010/main" val="2783827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a:extLst>
            <a:ext uri="{FF2B5EF4-FFF2-40B4-BE49-F238E27FC236}">
              <a16:creationId xmlns:a16="http://schemas.microsoft.com/office/drawing/2014/main" id="{670027DD-6855-90BA-BC37-7076AF60AD4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52756F6-2E1D-99A8-C0D7-E48852286803}"/>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CD6CA4D0-664C-EF62-2FEE-49B8696846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ECB36FC1-C847-FBE2-DEAB-4ACD76BEC7B2}"/>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87FF6721-25C0-BA30-E1F1-0E0AFED0844F}"/>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a:extLst>
              <a:ext uri="{FF2B5EF4-FFF2-40B4-BE49-F238E27FC236}">
                <a16:creationId xmlns:a16="http://schemas.microsoft.com/office/drawing/2014/main" id="{2E745F57-C092-A3BB-870A-49A0E3F5E6CB}"/>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28470FCA-F5E5-9CB3-3C2A-63F2D2945434}"/>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A56F0F57-8360-55CF-2C33-74395C4A75D6}"/>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582E9AB9-0B1F-B56B-CC82-0C2871A38742}"/>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2F904D9D-F1A6-E092-0455-498FB6C3A428}"/>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a:extLst>
              <a:ext uri="{FF2B5EF4-FFF2-40B4-BE49-F238E27FC236}">
                <a16:creationId xmlns:a16="http://schemas.microsoft.com/office/drawing/2014/main" id="{4183EDBF-0E7C-2E11-8114-0C3F1D6E4418}"/>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a:extLst>
              <a:ext uri="{FF2B5EF4-FFF2-40B4-BE49-F238E27FC236}">
                <a16:creationId xmlns:a16="http://schemas.microsoft.com/office/drawing/2014/main" id="{342FC9C5-1616-1A8C-7392-03E377EB19A7}"/>
              </a:ext>
            </a:extLst>
          </p:cNvPr>
          <p:cNvGrpSpPr>
            <a:grpSpLocks noChangeAspect="1"/>
          </p:cNvGrpSpPr>
          <p:nvPr/>
        </p:nvGrpSpPr>
        <p:grpSpPr>
          <a:xfrm>
            <a:off x="1037306" y="2173678"/>
            <a:ext cx="5246391" cy="5246370"/>
            <a:chOff x="0" y="0"/>
            <a:chExt cx="6350000" cy="6349975"/>
          </a:xfrm>
        </p:grpSpPr>
        <p:sp>
          <p:nvSpPr>
            <p:cNvPr id="13" name="Freeform 13">
              <a:extLst>
                <a:ext uri="{FF2B5EF4-FFF2-40B4-BE49-F238E27FC236}">
                  <a16:creationId xmlns:a16="http://schemas.microsoft.com/office/drawing/2014/main" id="{9879F8DA-F121-756E-1574-F8F0711571A1}"/>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527" r="-4527"/>
              </a:stretch>
            </a:blipFill>
          </p:spPr>
        </p:sp>
      </p:grpSp>
      <p:sp>
        <p:nvSpPr>
          <p:cNvPr id="15" name="TextBox 15">
            <a:extLst>
              <a:ext uri="{FF2B5EF4-FFF2-40B4-BE49-F238E27FC236}">
                <a16:creationId xmlns:a16="http://schemas.microsoft.com/office/drawing/2014/main" id="{91851265-0B77-907C-E082-8615591932C7}"/>
              </a:ext>
            </a:extLst>
          </p:cNvPr>
          <p:cNvSpPr txBox="1"/>
          <p:nvPr/>
        </p:nvSpPr>
        <p:spPr>
          <a:xfrm>
            <a:off x="6779400" y="4179227"/>
            <a:ext cx="11508600" cy="1547540"/>
          </a:xfrm>
          <a:prstGeom prst="rect">
            <a:avLst/>
          </a:prstGeom>
        </p:spPr>
        <p:txBody>
          <a:bodyPr wrap="square" lIns="0" tIns="0" rIns="0" bIns="0" rtlCol="0" anchor="t">
            <a:spAutoFit/>
          </a:bodyPr>
          <a:lstStyle/>
          <a:p>
            <a:pPr algn="l">
              <a:lnSpc>
                <a:spcPts val="5880"/>
              </a:lnSpc>
            </a:pPr>
            <a:r>
              <a:rPr lang="en-US" sz="6600" b="1" spc="280" dirty="0">
                <a:solidFill>
                  <a:srgbClr val="FFFFFF"/>
                </a:solidFill>
                <a:latin typeface="Calibri" panose="020F0502020204030204" pitchFamily="34" charset="0"/>
                <a:ea typeface="Calibri" panose="020F0502020204030204" pitchFamily="34" charset="0"/>
                <a:cs typeface="Calibri" panose="020F0502020204030204" pitchFamily="34" charset="0"/>
                <a:sym typeface="Poppins Bold"/>
              </a:rPr>
              <a:t>ADOLESCENT LITERACY AND THE SCIENCE OF READING </a:t>
            </a:r>
          </a:p>
        </p:txBody>
      </p:sp>
      <p:sp>
        <p:nvSpPr>
          <p:cNvPr id="16" name="TextBox 16">
            <a:extLst>
              <a:ext uri="{FF2B5EF4-FFF2-40B4-BE49-F238E27FC236}">
                <a16:creationId xmlns:a16="http://schemas.microsoft.com/office/drawing/2014/main" id="{FE150C54-049E-96D1-658F-F6DAA0BECFED}"/>
              </a:ext>
            </a:extLst>
          </p:cNvPr>
          <p:cNvSpPr txBox="1"/>
          <p:nvPr/>
        </p:nvSpPr>
        <p:spPr>
          <a:xfrm>
            <a:off x="1037307" y="7618116"/>
            <a:ext cx="7573294" cy="1153714"/>
          </a:xfrm>
          <a:prstGeom prst="rect">
            <a:avLst/>
          </a:prstGeom>
        </p:spPr>
        <p:txBody>
          <a:bodyPr wrap="square"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KIMBERLY BROWN  </a:t>
            </a:r>
          </a:p>
          <a:p>
            <a:pPr algn="l">
              <a:lnSpc>
                <a:spcPts val="4795"/>
              </a:lnSpc>
            </a:pPr>
            <a:r>
              <a:rPr lang="en-US" sz="2800" b="1" spc="342" dirty="0">
                <a:solidFill>
                  <a:srgbClr val="FFFFFF"/>
                </a:solidFill>
                <a:latin typeface="Lato 2 Bold"/>
                <a:ea typeface="Lato 2 Bold"/>
                <a:cs typeface="Lato 2 Bold"/>
                <a:sym typeface="Lato 2 Bold"/>
              </a:rPr>
              <a:t>STATE SUPPORT TEAM 11 </a:t>
            </a:r>
            <a:endParaRPr lang="en-US" sz="2800" spc="342" dirty="0">
              <a:solidFill>
                <a:srgbClr val="FFFFFF"/>
              </a:solidFill>
              <a:latin typeface="Lato 2"/>
              <a:ea typeface="Lato 2"/>
              <a:cs typeface="Lato 2"/>
              <a:sym typeface="Lato 2"/>
            </a:endParaRPr>
          </a:p>
        </p:txBody>
      </p:sp>
      <p:pic>
        <p:nvPicPr>
          <p:cNvPr id="18" name="Picture 17">
            <a:extLst>
              <a:ext uri="{FF2B5EF4-FFF2-40B4-BE49-F238E27FC236}">
                <a16:creationId xmlns:a16="http://schemas.microsoft.com/office/drawing/2014/main" id="{0502D3FA-6C41-37A8-5E13-536DB6EE1E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305" y="2173677"/>
            <a:ext cx="5246392" cy="52463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16">
            <a:extLst>
              <a:ext uri="{FF2B5EF4-FFF2-40B4-BE49-F238E27FC236}">
                <a16:creationId xmlns:a16="http://schemas.microsoft.com/office/drawing/2014/main" id="{10809375-8D0D-BCAC-63EE-F493B2B195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5912" y="2173676"/>
            <a:ext cx="5229180" cy="5246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888782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A923E"/>
        </a:solidFill>
        <a:effectLst/>
      </p:bgPr>
    </p:bg>
    <p:spTree>
      <p:nvGrpSpPr>
        <p:cNvPr id="1" name="">
          <a:extLst>
            <a:ext uri="{FF2B5EF4-FFF2-40B4-BE49-F238E27FC236}">
              <a16:creationId xmlns:a16="http://schemas.microsoft.com/office/drawing/2014/main" id="{AEF673C5-5E32-5F36-4E51-05D293E8913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E5619A1-1A07-FB35-5920-6EFC2F259FF9}"/>
              </a:ext>
            </a:extLst>
          </p:cNvPr>
          <p:cNvGrpSpPr/>
          <p:nvPr/>
        </p:nvGrpSpPr>
        <p:grpSpPr>
          <a:xfrm rot="-2700000">
            <a:off x="15004959" y="1860459"/>
            <a:ext cx="6566081" cy="6566081"/>
            <a:chOff x="0" y="0"/>
            <a:chExt cx="1913890" cy="1913890"/>
          </a:xfrm>
        </p:grpSpPr>
        <p:sp>
          <p:nvSpPr>
            <p:cNvPr id="3" name="Freeform 3">
              <a:extLst>
                <a:ext uri="{FF2B5EF4-FFF2-40B4-BE49-F238E27FC236}">
                  <a16:creationId xmlns:a16="http://schemas.microsoft.com/office/drawing/2014/main" id="{EFFA1FBD-B081-8D79-86A5-A75575915A9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a:extLst>
              <a:ext uri="{FF2B5EF4-FFF2-40B4-BE49-F238E27FC236}">
                <a16:creationId xmlns:a16="http://schemas.microsoft.com/office/drawing/2014/main" id="{2C4B630E-7360-BF87-165B-F0FA276907B6}"/>
              </a:ext>
            </a:extLst>
          </p:cNvPr>
          <p:cNvGrpSpPr/>
          <p:nvPr/>
        </p:nvGrpSpPr>
        <p:grpSpPr>
          <a:xfrm rot="2700000">
            <a:off x="15361560" y="2217060"/>
            <a:ext cx="5852880" cy="5852880"/>
            <a:chOff x="0" y="0"/>
            <a:chExt cx="1913890" cy="1913890"/>
          </a:xfrm>
        </p:grpSpPr>
        <p:sp>
          <p:nvSpPr>
            <p:cNvPr id="5" name="Freeform 5">
              <a:extLst>
                <a:ext uri="{FF2B5EF4-FFF2-40B4-BE49-F238E27FC236}">
                  <a16:creationId xmlns:a16="http://schemas.microsoft.com/office/drawing/2014/main" id="{56D8D652-1E43-0807-37E4-8B648F19E663}"/>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FFFFF"/>
            </a:solidFill>
          </p:spPr>
        </p:sp>
      </p:grpSp>
      <p:grpSp>
        <p:nvGrpSpPr>
          <p:cNvPr id="6" name="Group 6">
            <a:extLst>
              <a:ext uri="{FF2B5EF4-FFF2-40B4-BE49-F238E27FC236}">
                <a16:creationId xmlns:a16="http://schemas.microsoft.com/office/drawing/2014/main" id="{E88B5383-2322-C536-1D9B-D77504D00B43}"/>
              </a:ext>
            </a:extLst>
          </p:cNvPr>
          <p:cNvGrpSpPr/>
          <p:nvPr/>
        </p:nvGrpSpPr>
        <p:grpSpPr>
          <a:xfrm rot="2700000">
            <a:off x="11143419" y="8163269"/>
            <a:ext cx="6164339" cy="6164339"/>
            <a:chOff x="0" y="0"/>
            <a:chExt cx="1913890" cy="1913890"/>
          </a:xfrm>
        </p:grpSpPr>
        <p:sp>
          <p:nvSpPr>
            <p:cNvPr id="7" name="Freeform 7">
              <a:extLst>
                <a:ext uri="{FF2B5EF4-FFF2-40B4-BE49-F238E27FC236}">
                  <a16:creationId xmlns:a16="http://schemas.microsoft.com/office/drawing/2014/main" id="{B11F4644-CA73-35D7-7275-E551819B6CE0}"/>
                </a:ext>
              </a:extLst>
            </p:cNvPr>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a:extLst>
              <a:ext uri="{FF2B5EF4-FFF2-40B4-BE49-F238E27FC236}">
                <a16:creationId xmlns:a16="http://schemas.microsoft.com/office/drawing/2014/main" id="{7EA1DEDC-734C-9C22-782B-AF8867EF3D89}"/>
              </a:ext>
            </a:extLst>
          </p:cNvPr>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F2689548-7817-5B14-BB1E-0E0433E379BC}"/>
              </a:ext>
            </a:extLst>
          </p:cNvPr>
          <p:cNvGrpSpPr/>
          <p:nvPr/>
        </p:nvGrpSpPr>
        <p:grpSpPr>
          <a:xfrm>
            <a:off x="0" y="0"/>
            <a:ext cx="541602" cy="10287000"/>
            <a:chOff x="0" y="0"/>
            <a:chExt cx="157867" cy="2998468"/>
          </a:xfrm>
        </p:grpSpPr>
        <p:sp>
          <p:nvSpPr>
            <p:cNvPr id="10" name="Freeform 10">
              <a:extLst>
                <a:ext uri="{FF2B5EF4-FFF2-40B4-BE49-F238E27FC236}">
                  <a16:creationId xmlns:a16="http://schemas.microsoft.com/office/drawing/2014/main" id="{9B1974C8-64C8-9A03-018A-D67982B1208F}"/>
                </a:ext>
              </a:extLst>
            </p:cNvPr>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42326D"/>
            </a:solidFill>
          </p:spPr>
        </p:sp>
      </p:grpSp>
      <p:sp>
        <p:nvSpPr>
          <p:cNvPr id="11" name="Freeform 11">
            <a:extLst>
              <a:ext uri="{FF2B5EF4-FFF2-40B4-BE49-F238E27FC236}">
                <a16:creationId xmlns:a16="http://schemas.microsoft.com/office/drawing/2014/main" id="{5BCED955-5A28-BCD0-989E-C45A549A5973}"/>
              </a:ext>
            </a:extLst>
          </p:cNvPr>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a:extLst>
              <a:ext uri="{FF2B5EF4-FFF2-40B4-BE49-F238E27FC236}">
                <a16:creationId xmlns:a16="http://schemas.microsoft.com/office/drawing/2014/main" id="{2EF678FB-5052-283F-6EF7-065AA5E22678}"/>
              </a:ext>
            </a:extLst>
          </p:cNvPr>
          <p:cNvSpPr txBox="1"/>
          <p:nvPr/>
        </p:nvSpPr>
        <p:spPr>
          <a:xfrm>
            <a:off x="1533009" y="5353050"/>
            <a:ext cx="12616379" cy="2065976"/>
          </a:xfrm>
          <a:prstGeom prst="rect">
            <a:avLst/>
          </a:prstGeom>
        </p:spPr>
        <p:txBody>
          <a:bodyPr lIns="0" tIns="0" rIns="0" bIns="0" rtlCol="0" anchor="t">
            <a:spAutoFit/>
          </a:bodyPr>
          <a:lstStyle/>
          <a:p>
            <a:pPr algn="l">
              <a:lnSpc>
                <a:spcPts val="15697"/>
              </a:lnSpc>
            </a:pPr>
            <a:r>
              <a:rPr lang="en-US" sz="14950" spc="1495">
                <a:solidFill>
                  <a:srgbClr val="FFFFFF"/>
                </a:solidFill>
                <a:latin typeface="Lato 1"/>
                <a:ea typeface="Lato 1"/>
                <a:cs typeface="Lato 1"/>
                <a:sym typeface="Lato 1"/>
              </a:rPr>
              <a:t>BREAK</a:t>
            </a:r>
          </a:p>
        </p:txBody>
      </p:sp>
      <p:sp>
        <p:nvSpPr>
          <p:cNvPr id="13" name="TextBox 13">
            <a:extLst>
              <a:ext uri="{FF2B5EF4-FFF2-40B4-BE49-F238E27FC236}">
                <a16:creationId xmlns:a16="http://schemas.microsoft.com/office/drawing/2014/main" id="{33DE26CE-FD84-4090-3E0F-1390B3427CD1}"/>
              </a:ext>
            </a:extLst>
          </p:cNvPr>
          <p:cNvSpPr txBox="1"/>
          <p:nvPr/>
        </p:nvSpPr>
        <p:spPr>
          <a:xfrm>
            <a:off x="1609209" y="3906018"/>
            <a:ext cx="12616379" cy="1487793"/>
          </a:xfrm>
          <a:prstGeom prst="rect">
            <a:avLst/>
          </a:prstGeom>
        </p:spPr>
        <p:txBody>
          <a:bodyPr lIns="0" tIns="0" rIns="0" bIns="0" rtlCol="0" anchor="t">
            <a:spAutoFit/>
          </a:bodyPr>
          <a:lstStyle/>
          <a:p>
            <a:pPr algn="l">
              <a:lnSpc>
                <a:spcPts val="10604"/>
              </a:lnSpc>
            </a:pPr>
            <a:r>
              <a:rPr lang="en-US" sz="10099" b="1" spc="504">
                <a:solidFill>
                  <a:srgbClr val="FFFFFF"/>
                </a:solidFill>
                <a:latin typeface="Poppins Bold"/>
                <a:ea typeface="Poppins Bold"/>
                <a:cs typeface="Poppins Bold"/>
                <a:sym typeface="Poppins Bold"/>
              </a:rPr>
              <a:t>SHORT</a:t>
            </a:r>
          </a:p>
        </p:txBody>
      </p:sp>
    </p:spTree>
    <p:extLst>
      <p:ext uri="{BB962C8B-B14F-4D97-AF65-F5344CB8AC3E}">
        <p14:creationId xmlns:p14="http://schemas.microsoft.com/office/powerpoint/2010/main" val="34042357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903054"/>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grpSp>
        <p:nvGrpSpPr>
          <p:cNvPr id="12" name="Group 12"/>
          <p:cNvGrpSpPr>
            <a:grpSpLocks noChangeAspect="1"/>
          </p:cNvGrpSpPr>
          <p:nvPr/>
        </p:nvGrpSpPr>
        <p:grpSpPr>
          <a:xfrm>
            <a:off x="1037306" y="2173678"/>
            <a:ext cx="5246391" cy="524637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7900" r="-17900"/>
              </a:stretch>
            </a:blipFill>
          </p:spPr>
        </p:sp>
      </p:grpSp>
      <p:sp>
        <p:nvSpPr>
          <p:cNvPr id="15" name="TextBox 15"/>
          <p:cNvSpPr txBox="1"/>
          <p:nvPr/>
        </p:nvSpPr>
        <p:spPr>
          <a:xfrm>
            <a:off x="6477000" y="3681143"/>
            <a:ext cx="13716000" cy="1582613"/>
          </a:xfrm>
          <a:prstGeom prst="rect">
            <a:avLst/>
          </a:prstGeom>
        </p:spPr>
        <p:txBody>
          <a:bodyPr wrap="square" lIns="0" tIns="0" rIns="0" bIns="0" rtlCol="0" anchor="t">
            <a:spAutoFit/>
          </a:bodyPr>
          <a:lstStyle/>
          <a:p>
            <a:pPr algn="l">
              <a:lnSpc>
                <a:spcPts val="5880"/>
              </a:lnSpc>
            </a:pPr>
            <a:r>
              <a:rPr lang="en-US" sz="7200" b="1" spc="280" dirty="0">
                <a:solidFill>
                  <a:srgbClr val="FFFFFF"/>
                </a:solidFill>
                <a:ea typeface="Poppins Bold"/>
                <a:cs typeface="Poppins Bold"/>
                <a:sym typeface="Poppins Bold"/>
              </a:rPr>
              <a:t>What Happens When ERCO </a:t>
            </a:r>
          </a:p>
          <a:p>
            <a:pPr algn="l">
              <a:lnSpc>
                <a:spcPts val="5880"/>
              </a:lnSpc>
            </a:pPr>
            <a:r>
              <a:rPr lang="en-US" sz="7200" b="1" spc="280" dirty="0">
                <a:solidFill>
                  <a:srgbClr val="FFFFFF"/>
                </a:solidFill>
                <a:ea typeface="Poppins Bold"/>
                <a:cs typeface="Poppins Bold"/>
                <a:sym typeface="Poppins Bold"/>
              </a:rPr>
              <a:t>        Shows Up? </a:t>
            </a:r>
          </a:p>
        </p:txBody>
      </p:sp>
      <p:sp>
        <p:nvSpPr>
          <p:cNvPr id="16" name="TextBox 16"/>
          <p:cNvSpPr txBox="1"/>
          <p:nvPr/>
        </p:nvSpPr>
        <p:spPr>
          <a:xfrm>
            <a:off x="1037306" y="7618116"/>
            <a:ext cx="12616379" cy="1769267"/>
          </a:xfrm>
          <a:prstGeom prst="rect">
            <a:avLst/>
          </a:prstGeom>
        </p:spPr>
        <p:txBody>
          <a:bodyPr lIns="0" tIns="0" rIns="0" bIns="0" rtlCol="0" anchor="t">
            <a:spAutoFit/>
          </a:bodyPr>
          <a:lstStyle/>
          <a:p>
            <a:pPr algn="l">
              <a:lnSpc>
                <a:spcPts val="4795"/>
              </a:lnSpc>
            </a:pPr>
            <a:r>
              <a:rPr lang="en-US" sz="3425" b="1" spc="342" dirty="0">
                <a:solidFill>
                  <a:srgbClr val="FFFFFF"/>
                </a:solidFill>
                <a:latin typeface="Lato 2 Bold"/>
                <a:ea typeface="Lato 2 Bold"/>
                <a:cs typeface="Lato 2 Bold"/>
                <a:sym typeface="Lato 2 Bold"/>
              </a:rPr>
              <a:t>NICHOLE HUMPHREY,</a:t>
            </a:r>
            <a:r>
              <a:rPr lang="en-US" sz="3425" spc="342" dirty="0">
                <a:solidFill>
                  <a:srgbClr val="FFFFFF"/>
                </a:solidFill>
                <a:latin typeface="Lato 2"/>
                <a:ea typeface="Lato 2"/>
                <a:cs typeface="Lato 2"/>
                <a:sym typeface="Lato 2"/>
              </a:rPr>
              <a:t> </a:t>
            </a:r>
          </a:p>
          <a:p>
            <a:pPr algn="l">
              <a:lnSpc>
                <a:spcPts val="4795"/>
              </a:lnSpc>
            </a:pPr>
            <a:r>
              <a:rPr lang="en-US" sz="2800" spc="342" dirty="0">
                <a:solidFill>
                  <a:srgbClr val="FFFFFF"/>
                </a:solidFill>
                <a:latin typeface="Lato 2"/>
                <a:ea typeface="Lato 2"/>
                <a:cs typeface="Lato 2"/>
                <a:sym typeface="Lato 2"/>
              </a:rPr>
              <a:t>VICE PRESIDENT OF SCHOOL OVERSIGHT</a:t>
            </a:r>
          </a:p>
          <a:p>
            <a:pPr algn="l">
              <a:lnSpc>
                <a:spcPts val="4795"/>
              </a:lnSpc>
            </a:pPr>
            <a:r>
              <a:rPr lang="en-US" sz="2800" spc="342" dirty="0">
                <a:solidFill>
                  <a:srgbClr val="FA923E"/>
                </a:solidFill>
                <a:latin typeface="Lato 2"/>
                <a:ea typeface="Lato 2"/>
                <a:cs typeface="Lato 2"/>
                <a:sym typeface="Lato 2"/>
              </a:rPr>
              <a:t>NHUMPHREY@ERCOINC.ORG</a:t>
            </a:r>
          </a:p>
        </p:txBody>
      </p:sp>
      <p:pic>
        <p:nvPicPr>
          <p:cNvPr id="18" name="Picture 17">
            <a:extLst>
              <a:ext uri="{FF2B5EF4-FFF2-40B4-BE49-F238E27FC236}">
                <a16:creationId xmlns:a16="http://schemas.microsoft.com/office/drawing/2014/main" id="{88C48E30-BD91-25D6-2509-83795A225C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0884" y="2173677"/>
            <a:ext cx="5246391" cy="52463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TextBox 20">
            <a:extLst>
              <a:ext uri="{FF2B5EF4-FFF2-40B4-BE49-F238E27FC236}">
                <a16:creationId xmlns:a16="http://schemas.microsoft.com/office/drawing/2014/main" id="{36F6DD6F-17F1-D10C-62EB-FF509C263F74}"/>
              </a:ext>
            </a:extLst>
          </p:cNvPr>
          <p:cNvSpPr txBox="1"/>
          <p:nvPr/>
        </p:nvSpPr>
        <p:spPr>
          <a:xfrm>
            <a:off x="6477000" y="5333383"/>
            <a:ext cx="10506725" cy="1323439"/>
          </a:xfrm>
          <a:prstGeom prst="rect">
            <a:avLst/>
          </a:prstGeom>
          <a:noFill/>
        </p:spPr>
        <p:txBody>
          <a:bodyPr wrap="square">
            <a:spAutoFit/>
          </a:bodyPr>
          <a:lstStyle/>
          <a:p>
            <a:r>
              <a:rPr lang="en-US" sz="4000" dirty="0">
                <a:solidFill>
                  <a:schemeClr val="bg1">
                    <a:lumMod val="95000"/>
                  </a:schemeClr>
                </a:solidFill>
              </a:rPr>
              <a:t>Understanding the ERCO Oversight Process from Beginning to End </a:t>
            </a:r>
            <a:endParaRPr lang="en-US" sz="4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42326D"/>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5004959" y="1860459"/>
            <a:ext cx="6566081" cy="656608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42326D"/>
            </a:solidFill>
          </p:spPr>
        </p:sp>
      </p:grpSp>
      <p:grpSp>
        <p:nvGrpSpPr>
          <p:cNvPr id="4" name="Group 4"/>
          <p:cNvGrpSpPr/>
          <p:nvPr/>
        </p:nvGrpSpPr>
        <p:grpSpPr>
          <a:xfrm rot="2700000">
            <a:off x="15361560" y="2217060"/>
            <a:ext cx="5852880" cy="5852880"/>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grpSp>
        <p:nvGrpSpPr>
          <p:cNvPr id="6" name="Group 6"/>
          <p:cNvGrpSpPr/>
          <p:nvPr/>
        </p:nvGrpSpPr>
        <p:grpSpPr>
          <a:xfrm rot="2700000">
            <a:off x="11143419" y="8163269"/>
            <a:ext cx="6164339" cy="6164339"/>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0" y="1913890"/>
                  </a:lnTo>
                  <a:lnTo>
                    <a:pt x="1913890" y="1913890"/>
                  </a:lnTo>
                  <a:lnTo>
                    <a:pt x="1913890" y="0"/>
                  </a:lnTo>
                  <a:lnTo>
                    <a:pt x="0" y="0"/>
                  </a:lnTo>
                  <a:close/>
                  <a:moveTo>
                    <a:pt x="1852930" y="1852930"/>
                  </a:moveTo>
                  <a:lnTo>
                    <a:pt x="59690" y="1852930"/>
                  </a:lnTo>
                  <a:lnTo>
                    <a:pt x="59690" y="59690"/>
                  </a:lnTo>
                  <a:lnTo>
                    <a:pt x="1852930" y="59690"/>
                  </a:lnTo>
                  <a:lnTo>
                    <a:pt x="1852930" y="1852930"/>
                  </a:lnTo>
                  <a:close/>
                </a:path>
              </a:pathLst>
            </a:custGeom>
            <a:solidFill>
              <a:srgbClr val="FA923E"/>
            </a:solidFill>
          </p:spPr>
        </p:sp>
      </p:grpSp>
      <p:sp>
        <p:nvSpPr>
          <p:cNvPr id="8" name="Freeform 8"/>
          <p:cNvSpPr/>
          <p:nvPr/>
        </p:nvSpPr>
        <p:spPr>
          <a:xfrm>
            <a:off x="-4134433" y="1004889"/>
            <a:ext cx="12993464" cy="2102579"/>
          </a:xfrm>
          <a:custGeom>
            <a:avLst/>
            <a:gdLst/>
            <a:ahLst/>
            <a:cxnLst/>
            <a:rect l="l" t="t" r="r" b="b"/>
            <a:pathLst>
              <a:path w="12993464" h="2102579">
                <a:moveTo>
                  <a:pt x="0" y="0"/>
                </a:moveTo>
                <a:lnTo>
                  <a:pt x="12993465" y="0"/>
                </a:lnTo>
                <a:lnTo>
                  <a:pt x="12993465" y="2102578"/>
                </a:lnTo>
                <a:lnTo>
                  <a:pt x="0" y="2102578"/>
                </a:lnTo>
                <a:lnTo>
                  <a:pt x="0" y="0"/>
                </a:lnTo>
                <a:close/>
              </a:path>
            </a:pathLst>
          </a:custGeom>
          <a:blipFill>
            <a:blip r:embed="rId2">
              <a:alphaModFix amt="69000"/>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0"/>
            <a:ext cx="541602" cy="10287000"/>
            <a:chOff x="0" y="0"/>
            <a:chExt cx="157867" cy="2998468"/>
          </a:xfrm>
        </p:grpSpPr>
        <p:sp>
          <p:nvSpPr>
            <p:cNvPr id="10" name="Freeform 10"/>
            <p:cNvSpPr/>
            <p:nvPr/>
          </p:nvSpPr>
          <p:spPr>
            <a:xfrm>
              <a:off x="0" y="0"/>
              <a:ext cx="157867" cy="2998468"/>
            </a:xfrm>
            <a:custGeom>
              <a:avLst/>
              <a:gdLst/>
              <a:ahLst/>
              <a:cxnLst/>
              <a:rect l="l" t="t" r="r" b="b"/>
              <a:pathLst>
                <a:path w="157867" h="2998468">
                  <a:moveTo>
                    <a:pt x="0" y="0"/>
                  </a:moveTo>
                  <a:lnTo>
                    <a:pt x="157867" y="0"/>
                  </a:lnTo>
                  <a:lnTo>
                    <a:pt x="157867" y="2998468"/>
                  </a:lnTo>
                  <a:lnTo>
                    <a:pt x="0" y="2998468"/>
                  </a:lnTo>
                  <a:close/>
                </a:path>
              </a:pathLst>
            </a:custGeom>
            <a:solidFill>
              <a:srgbClr val="FA923E"/>
            </a:solidFill>
          </p:spPr>
        </p:sp>
      </p:grpSp>
      <p:sp>
        <p:nvSpPr>
          <p:cNvPr id="11" name="Freeform 11"/>
          <p:cNvSpPr/>
          <p:nvPr/>
        </p:nvSpPr>
        <p:spPr>
          <a:xfrm>
            <a:off x="11790879" y="500579"/>
            <a:ext cx="3050338" cy="1865032"/>
          </a:xfrm>
          <a:custGeom>
            <a:avLst/>
            <a:gdLst/>
            <a:ahLst/>
            <a:cxnLst/>
            <a:rect l="l" t="t" r="r" b="b"/>
            <a:pathLst>
              <a:path w="3050338" h="1865032">
                <a:moveTo>
                  <a:pt x="0" y="0"/>
                </a:moveTo>
                <a:lnTo>
                  <a:pt x="3050337" y="0"/>
                </a:lnTo>
                <a:lnTo>
                  <a:pt x="3050337" y="1865032"/>
                </a:lnTo>
                <a:lnTo>
                  <a:pt x="0" y="1865032"/>
                </a:lnTo>
                <a:lnTo>
                  <a:pt x="0" y="0"/>
                </a:lnTo>
                <a:close/>
              </a:path>
            </a:pathLst>
          </a:custGeom>
          <a:blipFill>
            <a:blip r:embed="rId4"/>
            <a:stretch>
              <a:fillRect/>
            </a:stretch>
          </a:blipFill>
        </p:spPr>
      </p:sp>
      <p:sp>
        <p:nvSpPr>
          <p:cNvPr id="12" name="TextBox 12"/>
          <p:cNvSpPr txBox="1"/>
          <p:nvPr/>
        </p:nvSpPr>
        <p:spPr>
          <a:xfrm>
            <a:off x="1037306" y="4824534"/>
            <a:ext cx="15952060" cy="1723088"/>
          </a:xfrm>
          <a:prstGeom prst="rect">
            <a:avLst/>
          </a:prstGeom>
        </p:spPr>
        <p:txBody>
          <a:bodyPr lIns="0" tIns="0" rIns="0" bIns="0" rtlCol="0" anchor="t">
            <a:spAutoFit/>
          </a:bodyPr>
          <a:lstStyle/>
          <a:p>
            <a:pPr algn="l">
              <a:lnSpc>
                <a:spcPts val="13073"/>
              </a:lnSpc>
            </a:pPr>
            <a:r>
              <a:rPr lang="en-US" sz="12450" spc="1245">
                <a:solidFill>
                  <a:srgbClr val="FFFFFF"/>
                </a:solidFill>
                <a:latin typeface="Lato 1"/>
                <a:ea typeface="Lato 1"/>
                <a:cs typeface="Lato 1"/>
                <a:sym typeface="Lato 1"/>
              </a:rPr>
              <a:t>REMARKS</a:t>
            </a:r>
          </a:p>
        </p:txBody>
      </p:sp>
      <p:sp>
        <p:nvSpPr>
          <p:cNvPr id="13" name="TextBox 13"/>
          <p:cNvSpPr txBox="1"/>
          <p:nvPr/>
        </p:nvSpPr>
        <p:spPr>
          <a:xfrm>
            <a:off x="1037306" y="3481512"/>
            <a:ext cx="12616379" cy="1171573"/>
          </a:xfrm>
          <a:prstGeom prst="rect">
            <a:avLst/>
          </a:prstGeom>
        </p:spPr>
        <p:txBody>
          <a:bodyPr lIns="0" tIns="0" rIns="0" bIns="0" rtlCol="0" anchor="t">
            <a:spAutoFit/>
          </a:bodyPr>
          <a:lstStyle/>
          <a:p>
            <a:pPr algn="l">
              <a:lnSpc>
                <a:spcPts val="8399"/>
              </a:lnSpc>
            </a:pPr>
            <a:r>
              <a:rPr lang="en-US" sz="7999" b="1" spc="399">
                <a:solidFill>
                  <a:srgbClr val="FFFFFF"/>
                </a:solidFill>
                <a:latin typeface="Poppins Bold"/>
                <a:ea typeface="Poppins Bold"/>
                <a:cs typeface="Poppins Bold"/>
                <a:sym typeface="Poppins Bold"/>
              </a:rPr>
              <a:t>CLOSING</a:t>
            </a:r>
          </a:p>
        </p:txBody>
      </p:sp>
      <p:sp>
        <p:nvSpPr>
          <p:cNvPr id="14" name="TextBox 14"/>
          <p:cNvSpPr txBox="1"/>
          <p:nvPr/>
        </p:nvSpPr>
        <p:spPr>
          <a:xfrm>
            <a:off x="1037306" y="7127199"/>
            <a:ext cx="12616379" cy="2261859"/>
          </a:xfrm>
          <a:prstGeom prst="rect">
            <a:avLst/>
          </a:prstGeom>
        </p:spPr>
        <p:txBody>
          <a:bodyPr lIns="0" tIns="0" rIns="0" bIns="0" rtlCol="0" anchor="t">
            <a:spAutoFit/>
          </a:bodyPr>
          <a:lstStyle/>
          <a:p>
            <a:pPr algn="l">
              <a:lnSpc>
                <a:spcPts val="6055"/>
              </a:lnSpc>
            </a:pPr>
            <a:r>
              <a:rPr lang="en-US" sz="4325" b="1" spc="432" dirty="0">
                <a:solidFill>
                  <a:srgbClr val="FFFFFF"/>
                </a:solidFill>
                <a:latin typeface="Lato 2 Bold"/>
                <a:ea typeface="Lato 2 Bold"/>
                <a:cs typeface="Lato 2 Bold"/>
                <a:sym typeface="Lato 2 Bold"/>
              </a:rPr>
              <a:t>SAVE THE DATE</a:t>
            </a:r>
          </a:p>
          <a:p>
            <a:pPr algn="l">
              <a:lnSpc>
                <a:spcPts val="6055"/>
              </a:lnSpc>
            </a:pPr>
            <a:r>
              <a:rPr lang="en-US" sz="4325" b="1" spc="432" dirty="0">
                <a:solidFill>
                  <a:srgbClr val="FFFFFF"/>
                </a:solidFill>
                <a:latin typeface="Lato 2 Bold"/>
                <a:ea typeface="Lato 2 Bold"/>
                <a:cs typeface="Lato 2 Bold"/>
                <a:sym typeface="Lato 2 Bold"/>
              </a:rPr>
              <a:t>2027 ERCO LEADER SUMMIT</a:t>
            </a:r>
          </a:p>
          <a:p>
            <a:pPr algn="l">
              <a:lnSpc>
                <a:spcPts val="6055"/>
              </a:lnSpc>
            </a:pPr>
            <a:r>
              <a:rPr lang="en-US" sz="4325" b="1" spc="432" dirty="0">
                <a:solidFill>
                  <a:srgbClr val="FA923E"/>
                </a:solidFill>
                <a:latin typeface="Lato 2 Bold"/>
                <a:ea typeface="Lato 2 Bold"/>
                <a:cs typeface="Lato 2 Bold"/>
                <a:sym typeface="Lato 2 Bold"/>
              </a:rPr>
              <a:t>THURSDAY, AUGUST 12TH, 2027</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3139</TotalTime>
  <Words>6702</Words>
  <Application>Microsoft Office PowerPoint</Application>
  <PresentationFormat>Custom</PresentationFormat>
  <Paragraphs>555</Paragraphs>
  <Slides>80</Slides>
  <Notes>12</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80</vt:i4>
      </vt:variant>
    </vt:vector>
  </HeadingPairs>
  <TitlesOfParts>
    <vt:vector size="99" baseType="lpstr">
      <vt:lpstr>Times New Roman</vt:lpstr>
      <vt:lpstr>Garamond</vt:lpstr>
      <vt:lpstr>Lato 1 Bold</vt:lpstr>
      <vt:lpstr>Aptos</vt:lpstr>
      <vt:lpstr>Wingdings</vt:lpstr>
      <vt:lpstr>Century Gothic</vt:lpstr>
      <vt:lpstr>Ink Free</vt:lpstr>
      <vt:lpstr>Arial</vt:lpstr>
      <vt:lpstr>Bebas Kai</vt:lpstr>
      <vt:lpstr>Lato 2 Bold</vt:lpstr>
      <vt:lpstr>Lato 2</vt:lpstr>
      <vt:lpstr>Lato 1</vt:lpstr>
      <vt:lpstr>Calibri</vt:lpstr>
      <vt:lpstr>Poppins Heavy</vt:lpstr>
      <vt:lpstr>Montserrat</vt:lpstr>
      <vt:lpstr>Poppins</vt:lpstr>
      <vt:lpstr>Poppins Bold</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Redesign for  Family  Engagement</vt:lpstr>
      <vt:lpstr>At the Ohio Statewide Family Engagement Center, we empower students, parents, caregivers, school leaders, and community partners to create positive and engaging relationships with each other to support the educational success of K-12 students.</vt:lpstr>
      <vt:lpstr>CORE BELIEFS</vt:lpstr>
      <vt:lpstr>PowerPoint Presentation</vt:lpstr>
      <vt:lpstr>PowerPoint Presentation</vt:lpstr>
      <vt:lpstr>PowerPoint Presentation</vt:lpstr>
      <vt:lpstr>PowerPoint Presentation</vt:lpstr>
      <vt:lpstr>PowerPoint Presentation</vt:lpstr>
      <vt:lpstr>PowerPoint Presentation</vt:lpstr>
      <vt:lpstr> Ohio Network of Partnership Schools </vt:lpstr>
      <vt:lpstr>PowerPoint Presentation</vt:lpstr>
      <vt:lpstr>PowerPoint Presentation</vt:lpstr>
      <vt:lpstr>Contact us ohiosfec@osu.edu</vt:lpstr>
      <vt:lpstr>PowerPoint Presentation</vt:lpstr>
      <vt:lpstr>PowerPoint Presentation</vt:lpstr>
      <vt:lpstr>TABLE OF CONTENTS</vt:lpstr>
      <vt:lpstr>TABLE OF CONTENTS</vt:lpstr>
      <vt:lpstr>Cahall v. New Richmond EVSD</vt:lpstr>
      <vt:lpstr>Cahall v. New Richmond EVSD (Cont.)</vt:lpstr>
      <vt:lpstr>Cahall v. New Richmond EVSD (Cont.)</vt:lpstr>
      <vt:lpstr>Mallick v. Croswell-Lexington Dist. Schools</vt:lpstr>
      <vt:lpstr>B.A. v. Tri Cnty. Area Schools</vt:lpstr>
      <vt:lpstr>B.A. v. Tri Cnty. Area Schools (Cont.)</vt:lpstr>
      <vt:lpstr>Johnson v. Mt. Pleasant Public Schools</vt:lpstr>
      <vt:lpstr>Johnson v. Mt. Pleasant Public Schools (Cont.)</vt:lpstr>
      <vt:lpstr>Johnson v. Mt. Pleasant Public Schools (Cont.)</vt:lpstr>
      <vt:lpstr>Substitute House Bill 8: Parents’ Bill of Rights</vt:lpstr>
      <vt:lpstr>Sub. HB 8</vt:lpstr>
      <vt:lpstr>Sexuality Content</vt:lpstr>
      <vt:lpstr>Sexuality Content</vt:lpstr>
      <vt:lpstr>Sexuality Content (continued)</vt:lpstr>
      <vt:lpstr>Student Healthcare &amp;  Well-being</vt:lpstr>
      <vt:lpstr>Parental Notification of Services</vt:lpstr>
      <vt:lpstr>Parental Notification of Substantial Service Changes</vt:lpstr>
      <vt:lpstr>Parental Notification of Substantial Service Changes (continued)</vt:lpstr>
      <vt:lpstr>Written Parental Concerns</vt:lpstr>
      <vt:lpstr>Notification Exceptions</vt:lpstr>
      <vt:lpstr>Notification Exceptions (continued)</vt:lpstr>
      <vt:lpstr>HB 206: Student Discipline for Actions that Pose an “Imminent and Severe Endangerment”</vt:lpstr>
      <vt:lpstr>HB 206:  180-Day + Expulsions</vt:lpstr>
      <vt:lpstr>HB 206:  180-Day + Expulsions</vt:lpstr>
      <vt:lpstr>HB 206:  180-Day + Expulsions</vt:lpstr>
      <vt:lpstr>HB 206:  180-Day + Expulsions</vt:lpstr>
      <vt:lpstr>HB 206:  180-Day + Expulsions</vt:lpstr>
      <vt:lpstr>HB 96: Changes to Attendance Law</vt:lpstr>
      <vt:lpstr>HB 96 Changes to Attendance Law, Effective September 30, 2025</vt:lpstr>
      <vt:lpstr>HB 96 Changes to Attendance Law, Effective September 30, 2025</vt:lpstr>
      <vt:lpstr>HB 96 Changes to Attendance Law, Effective September 30, 2025</vt:lpstr>
      <vt:lpstr>HB 96 Changes to Attendance Law, Effective September 30, 2025</vt:lpstr>
      <vt:lpstr>HB 96 Changes to Attendance Law, Effective September 30, 2025</vt:lpstr>
      <vt:lpstr>HB 10:  Regulate Imitation Meat and Egg Products</vt:lpstr>
      <vt:lpstr>HB 10:  Regulate Imitation Meat and Egg Products</vt:lpstr>
      <vt:lpstr>HB 10:  Regulate Imitation Meat and Egg Products</vt:lpstr>
      <vt:lpstr>HB 57:  School Policies on Administering Overdose Reversal Drugs</vt:lpstr>
      <vt:lpstr>HB 114:  Age Requirements for Kindergarten Admission</vt:lpstr>
      <vt:lpstr>HB 455:  Operation of Public Schools and ODEW</vt:lpstr>
      <vt:lpstr>HB 462:  Student Use of Nasal Epinephrine Delivery Device</vt:lpstr>
      <vt:lpstr>SB 19:  Academic Intervention, Math Improvement and Intervention</vt:lpstr>
      <vt:lpstr>SB 276:  Student Mobility Act (High School Students Only)</vt:lpstr>
      <vt:lpstr>SB 276:  Student Mobility Act</vt:lpstr>
      <vt:lpstr>Auditor of State Bulletin 2025-014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ERCO LEADER CONFERENCE</dc:title>
  <dc:creator>James Wilson</dc:creator>
  <cp:lastModifiedBy>James Wilson</cp:lastModifiedBy>
  <cp:revision>24</cp:revision>
  <dcterms:created xsi:type="dcterms:W3CDTF">2006-08-16T00:00:00Z</dcterms:created>
  <dcterms:modified xsi:type="dcterms:W3CDTF">2026-08-12T19:06:27Z</dcterms:modified>
  <dc:identifier>DAFrs_vgA70</dc:identifier>
</cp:coreProperties>
</file>