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9"/>
  </p:notesMasterIdLst>
  <p:handoutMasterIdLst>
    <p:handoutMasterId r:id="rId20"/>
  </p:handoutMasterIdLst>
  <p:sldIdLst>
    <p:sldId id="256" r:id="rId2"/>
    <p:sldId id="271" r:id="rId3"/>
    <p:sldId id="285" r:id="rId4"/>
    <p:sldId id="286" r:id="rId5"/>
    <p:sldId id="287" r:id="rId6"/>
    <p:sldId id="288" r:id="rId7"/>
    <p:sldId id="289" r:id="rId8"/>
    <p:sldId id="283" r:id="rId9"/>
    <p:sldId id="292" r:id="rId10"/>
    <p:sldId id="284" r:id="rId11"/>
    <p:sldId id="279" r:id="rId12"/>
    <p:sldId id="293" r:id="rId13"/>
    <p:sldId id="294" r:id="rId14"/>
    <p:sldId id="281" r:id="rId15"/>
    <p:sldId id="295" r:id="rId16"/>
    <p:sldId id="280" r:id="rId17"/>
    <p:sldId id="28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E75E278A-FF0E-49A4-B170-79828D63BBAD}">
          <p14:sldIdLst>
            <p14:sldId id="256"/>
          </p14:sldIdLst>
        </p14:section>
        <p14:section name="Design, Morph, Annotate, Work Together, Tell Me" id="{B9B51309-D148-4332-87C2-07BE32FBCA3B}">
          <p14:sldIdLst>
            <p14:sldId id="271"/>
            <p14:sldId id="285"/>
            <p14:sldId id="286"/>
            <p14:sldId id="287"/>
            <p14:sldId id="288"/>
            <p14:sldId id="289"/>
            <p14:sldId id="283"/>
            <p14:sldId id="292"/>
            <p14:sldId id="284"/>
            <p14:sldId id="279"/>
            <p14:sldId id="293"/>
            <p14:sldId id="294"/>
            <p14:sldId id="281"/>
            <p14:sldId id="295"/>
            <p14:sldId id="280"/>
          </p14:sldIdLst>
        </p14:section>
        <p14:section name="Learn More" id="{2CC34DB2-6590-42C0-AD4B-A04C6060184E}">
          <p14:sldIdLst>
            <p14:sldId id="28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30" autoAdjust="0"/>
    <p:restoredTop sz="94241" autoAdjust="0"/>
  </p:normalViewPr>
  <p:slideViewPr>
    <p:cSldViewPr snapToGrid="0">
      <p:cViewPr varScale="1">
        <p:scale>
          <a:sx n="79" d="100"/>
          <a:sy n="79" d="100"/>
        </p:scale>
        <p:origin x="714"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680FBE-A8DF-4758-9AC4-3A9E1039168F}" type="datetimeFigureOut">
              <a:rPr lang="en-US" smtClean="0"/>
              <a:t>8/9/2026</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C679768-A2FC-4D08-91F6-8DCE6C566B36}" type="slidenum">
              <a:rPr lang="en-US" smtClean="0"/>
              <a:t>‹#›</a:t>
            </a:fld>
            <a:endParaRPr lang="en-US" dirty="0"/>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13577B-6902-467D-A26C-08A0DD5E4E03}" type="datetimeFigureOut">
              <a:rPr lang="en-US" smtClean="0"/>
              <a:t>8/9/2026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61EA0F-A667-4B49-8422-0062BC55E249}" type="slidenum">
              <a:rPr lang="en-US" smtClean="0"/>
              <a:t>‹#›</a:t>
            </a:fld>
            <a:endParaRPr lang="en-US" dirty="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a:t>
            </a:fld>
            <a:endParaRPr lang="en-US" dirty="0"/>
          </a:p>
        </p:txBody>
      </p:sp>
    </p:spTree>
    <p:extLst>
      <p:ext uri="{BB962C8B-B14F-4D97-AF65-F5344CB8AC3E}">
        <p14:creationId xmlns:p14="http://schemas.microsoft.com/office/powerpoint/2010/main" val="101176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Today we will review the ERCO Things to Know Guidance document </a:t>
            </a:r>
          </a:p>
          <a:p>
            <a:pPr marL="171450" indent="-171450">
              <a:buFontTx/>
              <a:buChar char="-"/>
            </a:pPr>
            <a:r>
              <a:rPr lang="en-US" dirty="0"/>
              <a:t>This document can be found on the ERCO website </a:t>
            </a:r>
          </a:p>
          <a:p>
            <a:pPr marL="171450" indent="-171450">
              <a:buFontTx/>
              <a:buChar char="-"/>
            </a:pPr>
            <a:r>
              <a:rPr lang="en-US" dirty="0"/>
              <a:t>The Things to Know document includes the following topics that we will discuss today </a:t>
            </a:r>
          </a:p>
          <a:p>
            <a:pPr marL="171450" indent="-171450">
              <a:buFontTx/>
              <a:buChar char="-"/>
            </a:pPr>
            <a:r>
              <a:rPr lang="en-US" dirty="0"/>
              <a:t>Such as </a:t>
            </a:r>
          </a:p>
        </p:txBody>
      </p:sp>
      <p:sp>
        <p:nvSpPr>
          <p:cNvPr id="4" name="Slide Number Placeholder 3"/>
          <p:cNvSpPr>
            <a:spLocks noGrp="1"/>
          </p:cNvSpPr>
          <p:nvPr>
            <p:ph type="sldNum" sz="quarter" idx="5"/>
          </p:nvPr>
        </p:nvSpPr>
        <p:spPr/>
        <p:txBody>
          <a:bodyPr/>
          <a:lstStyle/>
          <a:p>
            <a:fld id="{DF61EA0F-A667-4B49-8422-0062BC55E249}" type="slidenum">
              <a:rPr lang="en-US" smtClean="0"/>
              <a:t>2</a:t>
            </a:fld>
            <a:endParaRPr lang="en-US" dirty="0"/>
          </a:p>
        </p:txBody>
      </p:sp>
    </p:spTree>
    <p:extLst>
      <p:ext uri="{BB962C8B-B14F-4D97-AF65-F5344CB8AC3E}">
        <p14:creationId xmlns:p14="http://schemas.microsoft.com/office/powerpoint/2010/main" val="19207382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61EA0F-A667-4B49-8422-0062BC55E249}" type="slidenum">
              <a:rPr lang="en-US" smtClean="0"/>
              <a:t>3</a:t>
            </a:fld>
            <a:endParaRPr lang="en-US" dirty="0"/>
          </a:p>
        </p:txBody>
      </p:sp>
    </p:spTree>
    <p:extLst>
      <p:ext uri="{BB962C8B-B14F-4D97-AF65-F5344CB8AC3E}">
        <p14:creationId xmlns:p14="http://schemas.microsoft.com/office/powerpoint/2010/main" val="373725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61EA0F-A667-4B49-8422-0062BC55E249}" type="slidenum">
              <a:rPr lang="en-US" smtClean="0"/>
              <a:t>4</a:t>
            </a:fld>
            <a:endParaRPr lang="en-US" dirty="0"/>
          </a:p>
        </p:txBody>
      </p:sp>
    </p:spTree>
    <p:extLst>
      <p:ext uri="{BB962C8B-B14F-4D97-AF65-F5344CB8AC3E}">
        <p14:creationId xmlns:p14="http://schemas.microsoft.com/office/powerpoint/2010/main" val="364577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61EA0F-A667-4B49-8422-0062BC55E249}" type="slidenum">
              <a:rPr lang="en-US" smtClean="0"/>
              <a:t>5</a:t>
            </a:fld>
            <a:endParaRPr lang="en-US" dirty="0"/>
          </a:p>
        </p:txBody>
      </p:sp>
    </p:spTree>
    <p:extLst>
      <p:ext uri="{BB962C8B-B14F-4D97-AF65-F5344CB8AC3E}">
        <p14:creationId xmlns:p14="http://schemas.microsoft.com/office/powerpoint/2010/main" val="3377531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F61EA0F-A667-4B49-8422-0062BC55E249}" type="slidenum">
              <a:rPr lang="en-US" smtClean="0"/>
              <a:t>8</a:t>
            </a:fld>
            <a:endParaRPr lang="en-US" dirty="0"/>
          </a:p>
        </p:txBody>
      </p:sp>
    </p:spTree>
    <p:extLst>
      <p:ext uri="{BB962C8B-B14F-4D97-AF65-F5344CB8AC3E}">
        <p14:creationId xmlns:p14="http://schemas.microsoft.com/office/powerpoint/2010/main" val="6193457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Financial Reports are due the 10</a:t>
            </a:r>
            <a:r>
              <a:rPr lang="en-US" baseline="30000" dirty="0"/>
              <a:t>th</a:t>
            </a:r>
            <a:r>
              <a:rPr lang="en-US" dirty="0"/>
              <a:t> of each month. </a:t>
            </a:r>
          </a:p>
          <a:p>
            <a:pPr marL="171450" indent="-171450">
              <a:buFontTx/>
              <a:buChar char="-"/>
            </a:pPr>
            <a:r>
              <a:rPr lang="en-US" dirty="0"/>
              <a:t>ERCO will be holding schools to this 10 days and will lose points if not received timely. </a:t>
            </a:r>
          </a:p>
          <a:p>
            <a:pPr marL="171450" indent="-171450">
              <a:buFontTx/>
              <a:buChar char="-"/>
            </a:pPr>
            <a:r>
              <a:rPr lang="en-US" dirty="0"/>
              <a:t>If the school doesn’t submit the report after the reporting period the school will receive zero points for the reporting period. </a:t>
            </a:r>
          </a:p>
          <a:p>
            <a:pPr marL="171450" indent="-171450">
              <a:buFontTx/>
              <a:buChar char="-"/>
            </a:pPr>
            <a:r>
              <a:rPr lang="en-US" dirty="0"/>
              <a:t>A low score does impact your performance scores- </a:t>
            </a:r>
          </a:p>
          <a:p>
            <a:pPr marL="171450" indent="-171450">
              <a:buFontTx/>
              <a:buChar char="-"/>
            </a:pPr>
            <a:r>
              <a:rPr lang="en-US" dirty="0"/>
              <a:t>Please ensure your financial team is submitting reports timely </a:t>
            </a:r>
          </a:p>
          <a:p>
            <a:pPr marL="171450" indent="-171450">
              <a:buFontTx/>
              <a:buChar char="-"/>
            </a:pPr>
            <a:r>
              <a:rPr lang="en-US" dirty="0"/>
              <a:t>Enrollment review will be sent within 10 days. Again late submissions impact the quality of our work as well. When our schools are late it impacts our due date submissions. </a:t>
            </a:r>
          </a:p>
          <a:p>
            <a:pPr marL="171450" indent="-171450">
              <a:buFontTx/>
              <a:buChar char="-"/>
            </a:pPr>
            <a:r>
              <a:rPr lang="en-US" dirty="0"/>
              <a:t>- Top Financial Performer Award </a:t>
            </a:r>
          </a:p>
        </p:txBody>
      </p:sp>
      <p:sp>
        <p:nvSpPr>
          <p:cNvPr id="4" name="Slide Number Placeholder 3"/>
          <p:cNvSpPr>
            <a:spLocks noGrp="1"/>
          </p:cNvSpPr>
          <p:nvPr>
            <p:ph type="sldNum" sz="quarter" idx="5"/>
          </p:nvPr>
        </p:nvSpPr>
        <p:spPr/>
        <p:txBody>
          <a:bodyPr/>
          <a:lstStyle/>
          <a:p>
            <a:fld id="{DF61EA0F-A667-4B49-8422-0062BC55E249}" type="slidenum">
              <a:rPr lang="en-US" smtClean="0"/>
              <a:t>10</a:t>
            </a:fld>
            <a:endParaRPr lang="en-US" dirty="0"/>
          </a:p>
        </p:txBody>
      </p:sp>
    </p:spTree>
    <p:extLst>
      <p:ext uri="{BB962C8B-B14F-4D97-AF65-F5344CB8AC3E}">
        <p14:creationId xmlns:p14="http://schemas.microsoft.com/office/powerpoint/2010/main" val="1097289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Audit reports will be included on the Financial Enrollment documents- </a:t>
            </a:r>
          </a:p>
          <a:p>
            <a:pPr marL="171450" indent="-171450">
              <a:buFontTx/>
              <a:buChar char="-"/>
            </a:pPr>
            <a:r>
              <a:rPr lang="en-US" dirty="0"/>
              <a:t>Any findings on your audit will be noted in the report </a:t>
            </a:r>
          </a:p>
          <a:p>
            <a:pPr marL="171450" indent="-171450">
              <a:buFontTx/>
              <a:buChar char="-"/>
            </a:pPr>
            <a:r>
              <a:rPr lang="en-US" dirty="0"/>
              <a:t>ERCO will require a CAP for each finding that is received for the audit</a:t>
            </a:r>
          </a:p>
          <a:p>
            <a:pPr marL="171450" indent="-171450">
              <a:buFontTx/>
              <a:buChar char="-"/>
            </a:pPr>
            <a:r>
              <a:rPr lang="en-US" dirty="0"/>
              <a:t>Depending on the Management Letter notes that may be also included as a CAP. </a:t>
            </a:r>
          </a:p>
        </p:txBody>
      </p:sp>
      <p:sp>
        <p:nvSpPr>
          <p:cNvPr id="4" name="Slide Number Placeholder 3"/>
          <p:cNvSpPr>
            <a:spLocks noGrp="1"/>
          </p:cNvSpPr>
          <p:nvPr>
            <p:ph type="sldNum" sz="quarter" idx="5"/>
          </p:nvPr>
        </p:nvSpPr>
        <p:spPr/>
        <p:txBody>
          <a:bodyPr/>
          <a:lstStyle/>
          <a:p>
            <a:fld id="{DF61EA0F-A667-4B49-8422-0062BC55E249}" type="slidenum">
              <a:rPr lang="en-US" smtClean="0"/>
              <a:t>11</a:t>
            </a:fld>
            <a:endParaRPr lang="en-US" dirty="0"/>
          </a:p>
        </p:txBody>
      </p:sp>
    </p:spTree>
    <p:extLst>
      <p:ext uri="{BB962C8B-B14F-4D97-AF65-F5344CB8AC3E}">
        <p14:creationId xmlns:p14="http://schemas.microsoft.com/office/powerpoint/2010/main" val="1887469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highlight Technical Assistance </a:t>
            </a:r>
          </a:p>
          <a:p>
            <a:pPr marL="171450" indent="-171450">
              <a:buFontTx/>
              <a:buChar char="-"/>
            </a:pPr>
            <a:r>
              <a:rPr lang="en-US" dirty="0"/>
              <a:t>Please be sure to communicate areas needing assistance from the sponsor. </a:t>
            </a:r>
          </a:p>
          <a:p>
            <a:pPr marL="171450" indent="-171450">
              <a:buFontTx/>
              <a:buChar char="-"/>
            </a:pPr>
            <a:r>
              <a:rPr lang="en-US" dirty="0"/>
              <a:t>Our team reviews surveys, site visit reviews, communications while in the school, communications from the board and we are interested in the feedback and we asses that data and we look for every opportunity that will assist our schools in those areas when available.  </a:t>
            </a:r>
          </a:p>
          <a:p>
            <a:pPr marL="171450" indent="-171450">
              <a:buFontTx/>
              <a:buChar char="-"/>
            </a:pPr>
            <a:r>
              <a:rPr lang="en-US" dirty="0"/>
              <a:t>Please be sure to communicate those areas where we can offer assistance </a:t>
            </a:r>
          </a:p>
        </p:txBody>
      </p:sp>
      <p:sp>
        <p:nvSpPr>
          <p:cNvPr id="4" name="Slide Number Placeholder 3"/>
          <p:cNvSpPr>
            <a:spLocks noGrp="1"/>
          </p:cNvSpPr>
          <p:nvPr>
            <p:ph type="sldNum" sz="quarter" idx="5"/>
          </p:nvPr>
        </p:nvSpPr>
        <p:spPr/>
        <p:txBody>
          <a:bodyPr/>
          <a:lstStyle/>
          <a:p>
            <a:fld id="{DF61EA0F-A667-4B49-8422-0062BC55E249}" type="slidenum">
              <a:rPr lang="en-US" smtClean="0"/>
              <a:t>12</a:t>
            </a:fld>
            <a:endParaRPr lang="en-US" dirty="0"/>
          </a:p>
        </p:txBody>
      </p:sp>
    </p:spTree>
    <p:extLst>
      <p:ext uri="{BB962C8B-B14F-4D97-AF65-F5344CB8AC3E}">
        <p14:creationId xmlns:p14="http://schemas.microsoft.com/office/powerpoint/2010/main" val="3619072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High Stakes Review- Annual Performance report is submitted to the school board and School Officials by October 30</a:t>
            </a:r>
            <a:r>
              <a:rPr lang="en-US" baseline="30000" dirty="0"/>
              <a:t>th</a:t>
            </a:r>
            <a:r>
              <a:rPr lang="en-US" dirty="0"/>
              <a:t>, 2024 </a:t>
            </a:r>
          </a:p>
          <a:p>
            <a:pPr marL="171450" indent="-171450">
              <a:buFontTx/>
              <a:buChar char="-"/>
            </a:pPr>
            <a:r>
              <a:rPr lang="en-US" dirty="0"/>
              <a:t>Overall Performance Score is provided to each school and your renewal prospects are included on the report </a:t>
            </a:r>
          </a:p>
          <a:p>
            <a:pPr marL="171450" indent="-171450">
              <a:buFontTx/>
              <a:buChar char="-"/>
            </a:pPr>
            <a:r>
              <a:rPr lang="en-US" dirty="0"/>
              <a:t>ERCO provides a scoring scale and the cut score is included. </a:t>
            </a:r>
          </a:p>
          <a:p>
            <a:pPr marL="0" indent="0">
              <a:buFontTx/>
              <a:buNone/>
            </a:pPr>
            <a:endParaRPr lang="en-US" dirty="0"/>
          </a:p>
          <a:p>
            <a:pPr marL="171450" indent="-171450">
              <a:buFontTx/>
              <a:buChar char="-"/>
            </a:pPr>
            <a:r>
              <a:rPr lang="en-US" dirty="0"/>
              <a:t> </a:t>
            </a:r>
          </a:p>
          <a:p>
            <a:pPr marL="171450" indent="-171450">
              <a:buFontTx/>
              <a:buChar char="-"/>
            </a:pPr>
            <a:r>
              <a:rPr lang="en-US" dirty="0"/>
              <a:t>Below Expectations =	1.99 or below	=	Strong likelihood of non-renewal</a:t>
            </a:r>
          </a:p>
          <a:p>
            <a:pPr marL="171450" indent="-171450">
              <a:buFontTx/>
              <a:buChar char="-"/>
            </a:pPr>
            <a:r>
              <a:rPr lang="en-US" dirty="0"/>
              <a:t>Approaches Expectation =	2.00-2.49	=	Contingent renewal or Non-renewal</a:t>
            </a:r>
          </a:p>
          <a:p>
            <a:pPr marL="171450" indent="-171450">
              <a:buFontTx/>
              <a:buChar char="-"/>
            </a:pPr>
            <a:r>
              <a:rPr lang="en-US" dirty="0"/>
              <a:t>Meets Expectations     =	2.50-3.49	=	Renewal, contingencies possible</a:t>
            </a:r>
          </a:p>
          <a:p>
            <a:pPr marL="171450" indent="-171450">
              <a:buFontTx/>
              <a:buChar char="-"/>
            </a:pPr>
            <a:r>
              <a:rPr lang="en-US" dirty="0"/>
              <a:t> Exceeds expectations	=	3.50-4.00	=	Renewal</a:t>
            </a:r>
          </a:p>
          <a:p>
            <a:pPr marL="171450" indent="-171450">
              <a:buFontTx/>
              <a:buChar char="-"/>
            </a:pPr>
            <a:endParaRPr lang="en-US" dirty="0"/>
          </a:p>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DF61EA0F-A667-4B49-8422-0062BC55E249}" type="slidenum">
              <a:rPr lang="en-US" smtClean="0"/>
              <a:t>14</a:t>
            </a:fld>
            <a:endParaRPr lang="en-US" dirty="0"/>
          </a:p>
        </p:txBody>
      </p:sp>
    </p:spTree>
    <p:extLst>
      <p:ext uri="{BB962C8B-B14F-4D97-AF65-F5344CB8AC3E}">
        <p14:creationId xmlns:p14="http://schemas.microsoft.com/office/powerpoint/2010/main" val="12746069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F61EA0F-A667-4B49-8422-0062BC55E249}" type="slidenum">
              <a:rPr lang="en-US" smtClean="0"/>
              <a:t>17</a:t>
            </a:fld>
            <a:endParaRPr lang="en-US" dirty="0"/>
          </a:p>
        </p:txBody>
      </p:sp>
    </p:spTree>
    <p:extLst>
      <p:ext uri="{BB962C8B-B14F-4D97-AF65-F5344CB8AC3E}">
        <p14:creationId xmlns:p14="http://schemas.microsoft.com/office/powerpoint/2010/main" val="3421780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Rectangle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cxnSp>
        <p:nvCxnSpPr>
          <p:cNvPr id="12" name="Straight Connector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a:xfrm>
            <a:off x="521207" y="448056"/>
            <a:ext cx="6877119" cy="640080"/>
          </a:xfrm>
        </p:spPr>
        <p:txBody>
          <a:bodyPr anchor="b" anchorCtr="0">
            <a:normAutofit/>
          </a:bodyPr>
          <a:lstStyle>
            <a:lvl1pPr>
              <a:defRPr sz="2800">
                <a:solidFill>
                  <a:schemeClr val="bg2">
                    <a:lumMod val="25000"/>
                  </a:schemeClr>
                </a:solidFill>
              </a:defRPr>
            </a:lvl1pPr>
          </a:lstStyle>
          <a:p>
            <a:r>
              <a:rPr lang="en-US"/>
              <a:t>Click to edit Master title style</a:t>
            </a:r>
            <a:endParaRPr lang="en-US" dirty="0"/>
          </a:p>
        </p:txBody>
      </p:sp>
      <p:sp>
        <p:nvSpPr>
          <p:cNvPr id="3" name="Content Placeholder 2"/>
          <p:cNvSpPr>
            <a:spLocks noGrp="1"/>
          </p:cNvSpPr>
          <p:nvPr>
            <p:ph sz="quarter" idx="10"/>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
        <p:nvSpPr>
          <p:cNvPr id="6"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8/9/2026</a:t>
            </a:fld>
            <a:endParaRPr lang="en-US" dirty="0"/>
          </a:p>
        </p:txBody>
      </p:sp>
      <p:sp>
        <p:nvSpPr>
          <p:cNvPr id="7"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8" name="Slide Number Placehold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9" name="Rectangle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0" name="Rectangle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a:xfrm>
            <a:off x="521208" y="1536192"/>
            <a:ext cx="6876288" cy="640080"/>
          </a:xfrm>
        </p:spPr>
        <p:txBody>
          <a:bodyPr>
            <a:normAutofit/>
          </a:bodyPr>
          <a:lstStyle>
            <a:lvl1pPr>
              <a:defRPr sz="3600">
                <a:solidFill>
                  <a:schemeClr val="bg1"/>
                </a:solidFill>
              </a:defRPr>
            </a:lvl1pPr>
          </a:lstStyle>
          <a:p>
            <a:r>
              <a:rPr lang="en-US"/>
              <a:t>Click to edit Master title style</a:t>
            </a:r>
            <a:endParaRPr lang="en-US" dirty="0"/>
          </a:p>
        </p:txBody>
      </p:sp>
      <p:sp>
        <p:nvSpPr>
          <p:cNvPr id="7" name="Content Placeholder 6"/>
          <p:cNvSpPr>
            <a:spLocks noGrp="1"/>
          </p:cNvSpPr>
          <p:nvPr>
            <p:ph sz="quarter" idx="13"/>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a:lnSpc>
                <a:spcPct val="150000"/>
              </a:lnSpc>
              <a:spcBef>
                <a:spcPts val="1000"/>
              </a:spcBef>
              <a:spcAft>
                <a:spcPts val="1200"/>
              </a:spcAft>
              <a:buNone/>
            </a:pPr>
            <a:r>
              <a:rPr lang="en-US"/>
              <a:t>Click to edit Master text styles</a:t>
            </a:r>
          </a:p>
          <a:p>
            <a:pPr marL="0" lvl="1" indent="0">
              <a:lnSpc>
                <a:spcPct val="150000"/>
              </a:lnSpc>
              <a:spcBef>
                <a:spcPts val="1000"/>
              </a:spcBef>
              <a:spcAft>
                <a:spcPts val="1200"/>
              </a:spcAft>
              <a:buNone/>
            </a:pPr>
            <a:r>
              <a:rPr lang="en-US"/>
              <a:t>Second level</a:t>
            </a:r>
          </a:p>
          <a:p>
            <a:pPr marL="0" lvl="2" indent="0">
              <a:lnSpc>
                <a:spcPct val="150000"/>
              </a:lnSpc>
              <a:spcBef>
                <a:spcPts val="1000"/>
              </a:spcBef>
              <a:spcAft>
                <a:spcPts val="1200"/>
              </a:spcAft>
              <a:buNone/>
            </a:pPr>
            <a:r>
              <a:rPr lang="en-US"/>
              <a:t>Third level</a:t>
            </a:r>
          </a:p>
          <a:p>
            <a:pPr marL="0" lvl="3" indent="0">
              <a:lnSpc>
                <a:spcPct val="150000"/>
              </a:lnSpc>
              <a:spcBef>
                <a:spcPts val="1000"/>
              </a:spcBef>
              <a:spcAft>
                <a:spcPts val="1200"/>
              </a:spcAft>
              <a:buNone/>
            </a:pPr>
            <a:r>
              <a:rPr lang="en-US"/>
              <a:t>Fourth level</a:t>
            </a:r>
          </a:p>
          <a:p>
            <a:pPr marL="0" lvl="4" indent="0">
              <a:lnSpc>
                <a:spcPct val="150000"/>
              </a:lnSpc>
              <a:spcBef>
                <a:spcPts val="1000"/>
              </a:spcBef>
              <a:spcAft>
                <a:spcPts val="1200"/>
              </a:spcAft>
              <a:buNone/>
            </a:pPr>
            <a:r>
              <a:rPr lang="en-US"/>
              <a:t>Fifth level</a:t>
            </a:r>
            <a:endParaRPr lang="en-US" dirty="0"/>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endParaRPr lang="en-US" sz="1800" dirty="0"/>
          </a:p>
        </p:txBody>
      </p:sp>
      <p:sp>
        <p:nvSpPr>
          <p:cNvPr id="2" name="Title Placeholder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fld id="{8BEEBAAA-29B5-4AF5-BC5F-7E580C29002D}" type="datetimeFigureOut">
              <a:rPr lang="en-US" smtClean="0"/>
              <a:pPr/>
              <a:t>8/9/2026</a:t>
            </a:fld>
            <a:endParaRPr lang="en-US" dirty="0"/>
          </a:p>
        </p:txBody>
      </p:sp>
      <p:sp>
        <p:nvSpPr>
          <p:cNvPr id="5" name="Footer Placeholder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fld id="{9860EDB8-5305-433F-BE41-D7A86D811DB3}" type="slidenum">
              <a:rPr lang="en-US" smtClean="0"/>
              <a:pPr/>
              <a:t>‹#›</a:t>
            </a:fld>
            <a:endParaRPr lang="en-US" dirty="0"/>
          </a:p>
        </p:txBody>
      </p:sp>
      <p:cxnSp>
        <p:nvCxnSpPr>
          <p:cNvPr id="8" name="Straight Connector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hyperlink" Target="http://www.ercoinc.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Jwilson@ercoinc.org"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1550" y="1847411"/>
            <a:ext cx="9321553" cy="2138663"/>
          </a:xfrm>
        </p:spPr>
        <p:txBody>
          <a:bodyPr anchor="ctr" anchorCtr="0">
            <a:normAutofit/>
          </a:bodyPr>
          <a:lstStyle/>
          <a:p>
            <a:pPr>
              <a:lnSpc>
                <a:spcPct val="150000"/>
              </a:lnSpc>
            </a:pPr>
            <a:r>
              <a:rPr lang="en-US" sz="4800" b="1" dirty="0">
                <a:solidFill>
                  <a:schemeClr val="bg1"/>
                </a:solidFill>
              </a:rPr>
              <a:t>Navigating Sponsor Expectations </a:t>
            </a:r>
            <a:br>
              <a:rPr lang="en-US" sz="4800" b="1" dirty="0">
                <a:solidFill>
                  <a:schemeClr val="bg1"/>
                </a:solidFill>
              </a:rPr>
            </a:br>
            <a:r>
              <a:rPr lang="en-US" sz="3600" b="1" dirty="0">
                <a:solidFill>
                  <a:schemeClr val="bg1"/>
                </a:solidFill>
              </a:rPr>
              <a:t>Annual Updates and Guidance </a:t>
            </a:r>
          </a:p>
        </p:txBody>
      </p:sp>
      <p:pic>
        <p:nvPicPr>
          <p:cNvPr id="4" name="Picture 3" descr="PowerPoint program icon"/>
          <p:cNvPicPr>
            <a:picLocks noChangeAspect="1"/>
          </p:cNvPicPr>
          <p:nvPr/>
        </p:nvPicPr>
        <p:blipFill>
          <a:blip r:embed="rId3"/>
          <a:srcRect/>
          <a:stretch/>
        </p:blipFill>
        <p:spPr bwMode="invGray">
          <a:xfrm>
            <a:off x="758301" y="5157909"/>
            <a:ext cx="822960" cy="822960"/>
          </a:xfrm>
          <a:prstGeom prst="rect">
            <a:avLst/>
          </a:prstGeom>
        </p:spPr>
      </p:pic>
      <p:pic>
        <p:nvPicPr>
          <p:cNvPr id="5" name="Picture 4" descr="Logo&#10;&#10;Description automatically generated">
            <a:extLst>
              <a:ext uri="{FF2B5EF4-FFF2-40B4-BE49-F238E27FC236}">
                <a16:creationId xmlns:a16="http://schemas.microsoft.com/office/drawing/2014/main" id="{A00B8C17-C162-06CB-FE1E-7FED5A116E4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334" y="5010589"/>
            <a:ext cx="1828800" cy="1117600"/>
          </a:xfrm>
          <a:prstGeom prst="rect">
            <a:avLst/>
          </a:prstGeom>
        </p:spPr>
      </p:pic>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541538" y="448056"/>
            <a:ext cx="6856788" cy="635020"/>
          </a:xfrm>
        </p:spPr>
        <p:txBody>
          <a:bodyPr>
            <a:noAutofit/>
          </a:bodyPr>
          <a:lstStyle/>
          <a:p>
            <a:r>
              <a:rPr lang="en-US" dirty="0">
                <a:latin typeface="Segoe UI Light" panose="020B0502040204020203" pitchFamily="34" charset="0"/>
                <a:cs typeface="Segoe UI Light" panose="020B0502040204020203" pitchFamily="34" charset="0"/>
              </a:rPr>
              <a:t>ERCO Things to Know Document  </a:t>
            </a:r>
          </a:p>
        </p:txBody>
      </p:sp>
      <p:sp>
        <p:nvSpPr>
          <p:cNvPr id="38" name="Content Placeholder 17"/>
          <p:cNvSpPr txBox="1">
            <a:spLocks/>
          </p:cNvSpPr>
          <p:nvPr/>
        </p:nvSpPr>
        <p:spPr>
          <a:xfrm>
            <a:off x="630386" y="1870937"/>
            <a:ext cx="9402614" cy="3689036"/>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sz="1800" dirty="0">
                <a:latin typeface="Segoe UI" panose="020B0502040204020203" pitchFamily="34" charset="0"/>
                <a:cs typeface="Segoe UI" panose="020B0502040204020203" pitchFamily="34" charset="0"/>
              </a:rPr>
              <a:t>•.Things to Know Guidance document can be found on the ERCO website: </a:t>
            </a:r>
            <a:r>
              <a:rPr lang="en-US" sz="1800" dirty="0">
                <a:latin typeface="Segoe UI" panose="020B0502040204020203" pitchFamily="34" charset="0"/>
                <a:cs typeface="Segoe UI" panose="020B0502040204020203" pitchFamily="34" charset="0"/>
                <a:hlinkClick r:id="rId3"/>
              </a:rPr>
              <a:t>www.ercoinc.org</a:t>
            </a:r>
            <a:r>
              <a:rPr lang="en-US" sz="1800" dirty="0">
                <a:latin typeface="Segoe UI" panose="020B0502040204020203" pitchFamily="34" charset="0"/>
                <a:cs typeface="Segoe UI" panose="020B0502040204020203" pitchFamily="34" charset="0"/>
              </a:rPr>
              <a:t>   </a:t>
            </a:r>
          </a:p>
          <a:p>
            <a:pPr marL="0" lvl="0" indent="0">
              <a:spcAft>
                <a:spcPts val="600"/>
              </a:spcAft>
              <a:buNone/>
              <a:defRPr/>
            </a:pPr>
            <a:r>
              <a:rPr lang="en-US" sz="1800" dirty="0">
                <a:latin typeface="Segoe UI" panose="020B0502040204020203" pitchFamily="34" charset="0"/>
                <a:cs typeface="Segoe UI" panose="020B0502040204020203" pitchFamily="34" charset="0"/>
              </a:rPr>
              <a:t>	</a:t>
            </a:r>
            <a:r>
              <a:rPr lang="en-US" sz="2000" dirty="0">
                <a:latin typeface="Segoe UI" panose="020B0502040204020203" pitchFamily="34" charset="0"/>
                <a:cs typeface="Segoe UI" panose="020B0502040204020203" pitchFamily="34" charset="0"/>
              </a:rPr>
              <a:t>• </a:t>
            </a:r>
            <a:r>
              <a:rPr lang="en-US" sz="2000" b="1" dirty="0">
                <a:latin typeface="Segoe UI" panose="020B0502040204020203" pitchFamily="34" charset="0"/>
                <a:cs typeface="Segoe UI" panose="020B0502040204020203" pitchFamily="34" charset="0"/>
              </a:rPr>
              <a:t>Sponsor Role and Responsibilities </a:t>
            </a:r>
            <a:endParaRPr lang="en-US" sz="2000" dirty="0">
              <a:latin typeface="Segoe UI" panose="020B0502040204020203" pitchFamily="34" charset="0"/>
              <a:cs typeface="Segoe UI" panose="020B0502040204020203" pitchFamily="34" charset="0"/>
            </a:endParaRPr>
          </a:p>
          <a:p>
            <a:pPr marL="0" lvl="0" indent="0">
              <a:spcAft>
                <a:spcPts val="600"/>
              </a:spcAft>
              <a:buNone/>
              <a:defRPr/>
            </a:pPr>
            <a:r>
              <a:rPr lang="en-US" sz="2000" dirty="0">
                <a:latin typeface="Segoe UI" panose="020B0502040204020203" pitchFamily="34" charset="0"/>
                <a:cs typeface="Segoe UI" panose="020B0502040204020203" pitchFamily="34" charset="0"/>
              </a:rPr>
              <a:t>	• </a:t>
            </a:r>
            <a:r>
              <a:rPr lang="en-US" sz="2000" b="1" dirty="0">
                <a:latin typeface="Segoe UI" panose="020B0502040204020203" pitchFamily="34" charset="0"/>
                <a:cs typeface="Segoe UI" panose="020B0502040204020203" pitchFamily="34" charset="0"/>
              </a:rPr>
              <a:t>Schools’ Roles and Responsibilities </a:t>
            </a:r>
            <a:r>
              <a:rPr lang="en-US" sz="2000" dirty="0">
                <a:latin typeface="Segoe UI" panose="020B0502040204020203" pitchFamily="34" charset="0"/>
                <a:cs typeface="Segoe UI" panose="020B0502040204020203" pitchFamily="34" charset="0"/>
              </a:rPr>
              <a:t> </a:t>
            </a:r>
          </a:p>
          <a:p>
            <a:pPr marL="0" lvl="0" indent="0">
              <a:spcAft>
                <a:spcPts val="600"/>
              </a:spcAft>
              <a:buNone/>
              <a:defRPr/>
            </a:pPr>
            <a:r>
              <a:rPr lang="en-US" sz="2000" dirty="0">
                <a:latin typeface="Segoe UI" panose="020B0502040204020203" pitchFamily="34" charset="0"/>
                <a:cs typeface="Segoe UI" panose="020B0502040204020203" pitchFamily="34" charset="0"/>
              </a:rPr>
              <a:t>	• </a:t>
            </a:r>
            <a:r>
              <a:rPr lang="en-US" sz="2000" b="1" dirty="0">
                <a:latin typeface="Segoe UI" panose="020B0502040204020203" pitchFamily="34" charset="0"/>
                <a:cs typeface="Segoe UI" panose="020B0502040204020203" pitchFamily="34" charset="0"/>
              </a:rPr>
              <a:t>School On-Site Visits </a:t>
            </a:r>
            <a:r>
              <a:rPr lang="en-US" sz="2000" dirty="0">
                <a:latin typeface="Segoe UI" panose="020B0502040204020203" pitchFamily="34" charset="0"/>
                <a:cs typeface="Segoe UI" panose="020B0502040204020203" pitchFamily="34" charset="0"/>
              </a:rPr>
              <a:t> </a:t>
            </a:r>
          </a:p>
          <a:p>
            <a:pPr marL="0" lvl="0" indent="0">
              <a:spcAft>
                <a:spcPts val="600"/>
              </a:spcAft>
              <a:buNone/>
              <a:defRPr/>
            </a:pPr>
            <a:r>
              <a:rPr lang="en-US" sz="2000" dirty="0">
                <a:latin typeface="Segoe UI" panose="020B0502040204020203" pitchFamily="34" charset="0"/>
                <a:cs typeface="Segoe UI" panose="020B0502040204020203" pitchFamily="34" charset="0"/>
              </a:rPr>
              <a:t>	• </a:t>
            </a:r>
            <a:r>
              <a:rPr lang="en-US" sz="2000" b="1" dirty="0">
                <a:latin typeface="Segoe UI" panose="020B0502040204020203" pitchFamily="34" charset="0"/>
                <a:cs typeface="Segoe UI" panose="020B0502040204020203" pitchFamily="34" charset="0"/>
              </a:rPr>
              <a:t>Enrollment and Financial Reviews</a:t>
            </a: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b="1" dirty="0">
                <a:latin typeface="Segoe UI" panose="020B0502040204020203" pitchFamily="34" charset="0"/>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r>
              <a:rPr lang="en-US" sz="2000" b="1" dirty="0">
                <a:solidFill>
                  <a:prstClr val="black"/>
                </a:solidFill>
                <a:latin typeface="Segoe UI" panose="020B0502040204020203" pitchFamily="34" charset="0"/>
                <a:cs typeface="Segoe UI" panose="020B0502040204020203" pitchFamily="34" charset="0"/>
              </a:rPr>
              <a:t>Performance Monitoring </a:t>
            </a:r>
            <a:endPar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dirty="0">
                <a:latin typeface="Segoe UI" panose="020B0502040204020203" pitchFamily="34" charset="0"/>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r>
              <a:rPr kumimoji="0" lang="en-US" sz="2000" b="1"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Intervention, Probation, Suspension, and Termination</a:t>
            </a:r>
            <a:r>
              <a:rPr lang="en-US" sz="2000" b="1" dirty="0">
                <a:solidFill>
                  <a:prstClr val="black"/>
                </a:solidFill>
                <a:latin typeface="Segoe UI" panose="020B0502040204020203" pitchFamily="34" charset="0"/>
                <a:cs typeface="Segoe UI" panose="020B0502040204020203" pitchFamily="34" charset="0"/>
              </a:rPr>
              <a:t>  </a:t>
            </a:r>
            <a:endPar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dirty="0">
                <a:latin typeface="Segoe UI" panose="020B0502040204020203" pitchFamily="34" charset="0"/>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r>
              <a:rPr lang="en-US" sz="2000" b="1" dirty="0">
                <a:solidFill>
                  <a:prstClr val="black"/>
                </a:solidFill>
                <a:latin typeface="Segoe UI" panose="020B0502040204020203" pitchFamily="34" charset="0"/>
                <a:cs typeface="Segoe UI" panose="020B0502040204020203" pitchFamily="34" charset="0"/>
              </a:rPr>
              <a:t>Audit Reports </a:t>
            </a:r>
            <a:endPar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lang="en-US" sz="2000" dirty="0">
                <a:latin typeface="Segoe UI" panose="020B0502040204020203" pitchFamily="34" charset="0"/>
                <a:cs typeface="Segoe UI" panose="020B0502040204020203" pitchFamily="34" charset="0"/>
              </a:rPr>
              <a:t>	</a:t>
            </a:r>
            <a:r>
              <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r>
              <a:rPr lang="en-US" sz="2000" b="1" dirty="0">
                <a:solidFill>
                  <a:prstClr val="black"/>
                </a:solidFill>
                <a:latin typeface="Segoe UI" panose="020B0502040204020203" pitchFamily="34" charset="0"/>
                <a:cs typeface="Segoe UI" panose="020B0502040204020203" pitchFamily="34" charset="0"/>
              </a:rPr>
              <a:t>Complaint Process </a:t>
            </a:r>
            <a:endParaRPr kumimoji="0" lang="en-US" sz="20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a:p>
            <a:pPr marL="0" lvl="0" indent="0">
              <a:spcAft>
                <a:spcPts val="600"/>
              </a:spcAft>
              <a:buNone/>
              <a:defRPr/>
            </a:pPr>
            <a:endParaRPr lang="en-US" dirty="0">
              <a:latin typeface="Segoe UI" panose="020B0502040204020203" pitchFamily="34" charset="0"/>
              <a:cs typeface="Segoe UI" panose="020B0502040204020203" pitchFamily="34" charset="0"/>
            </a:endParaRPr>
          </a:p>
        </p:txBody>
      </p:sp>
      <p:pic>
        <p:nvPicPr>
          <p:cNvPr id="2" name="Picture 1" descr="Logo&#10;&#10;Description automatically generated">
            <a:extLst>
              <a:ext uri="{FF2B5EF4-FFF2-40B4-BE49-F238E27FC236}">
                <a16:creationId xmlns:a16="http://schemas.microsoft.com/office/drawing/2014/main" id="{8F1FB107-8690-DD44-B8EA-DF3F5F1970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72110" y="5587697"/>
            <a:ext cx="1192690" cy="760136"/>
          </a:xfrm>
          <a:prstGeom prst="rect">
            <a:avLst/>
          </a:prstGeom>
        </p:spPr>
      </p:pic>
    </p:spTree>
    <p:extLst>
      <p:ext uri="{BB962C8B-B14F-4D97-AF65-F5344CB8AC3E}">
        <p14:creationId xmlns:p14="http://schemas.microsoft.com/office/powerpoint/2010/main" val="345761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54891-00D3-A5BC-599B-837ECAD7BB1A}"/>
              </a:ext>
            </a:extLst>
          </p:cNvPr>
          <p:cNvSpPr>
            <a:spLocks noGrp="1"/>
          </p:cNvSpPr>
          <p:nvPr>
            <p:ph type="title"/>
          </p:nvPr>
        </p:nvSpPr>
        <p:spPr/>
        <p:txBody>
          <a:bodyPr>
            <a:normAutofit/>
          </a:bodyPr>
          <a:lstStyle/>
          <a:p>
            <a:r>
              <a:rPr lang="en-US" dirty="0"/>
              <a:t>Sponsor Role and Responsibilities  </a:t>
            </a:r>
          </a:p>
        </p:txBody>
      </p:sp>
      <p:sp>
        <p:nvSpPr>
          <p:cNvPr id="3" name="Content Placeholder 2">
            <a:extLst>
              <a:ext uri="{FF2B5EF4-FFF2-40B4-BE49-F238E27FC236}">
                <a16:creationId xmlns:a16="http://schemas.microsoft.com/office/drawing/2014/main" id="{C638F545-C5C6-3488-CA8B-9E47BC1415CB}"/>
              </a:ext>
            </a:extLst>
          </p:cNvPr>
          <p:cNvSpPr>
            <a:spLocks noGrp="1"/>
          </p:cNvSpPr>
          <p:nvPr>
            <p:ph sz="quarter" idx="10"/>
          </p:nvPr>
        </p:nvSpPr>
        <p:spPr>
          <a:xfrm>
            <a:off x="231228" y="1435608"/>
            <a:ext cx="11262271" cy="4974336"/>
          </a:xfrm>
        </p:spPr>
        <p:txBody>
          <a:bodyPr>
            <a:normAutofit lnSpcReduction="10000"/>
          </a:bodyPr>
          <a:lstStyle/>
          <a:p>
            <a:pPr>
              <a:lnSpc>
                <a:spcPct val="100000"/>
              </a:lnSpc>
            </a:pPr>
            <a:r>
              <a:rPr lang="en-US" sz="2400" dirty="0"/>
              <a:t>• </a:t>
            </a:r>
            <a:r>
              <a:rPr lang="en-US" sz="2200" b="1" dirty="0"/>
              <a:t>Monitor and evaluate </a:t>
            </a:r>
            <a:r>
              <a:rPr lang="en-US" sz="1900" dirty="0"/>
              <a:t>compliance with applicable law and contract terms, including academic performance; financial performance; operations; and governance.</a:t>
            </a:r>
          </a:p>
          <a:p>
            <a:pPr>
              <a:lnSpc>
                <a:spcPct val="100000"/>
              </a:lnSpc>
            </a:pPr>
            <a:r>
              <a:rPr lang="en-US" sz="2400" dirty="0"/>
              <a:t>• </a:t>
            </a:r>
            <a:r>
              <a:rPr lang="en-US" sz="2200" b="1" dirty="0"/>
              <a:t>Ensure</a:t>
            </a:r>
            <a:r>
              <a:rPr lang="en-US" sz="2200" dirty="0"/>
              <a:t> </a:t>
            </a:r>
            <a:r>
              <a:rPr lang="en-US" sz="1900" dirty="0"/>
              <a:t>appropriate fiscal control, records creation, and records maintenance.</a:t>
            </a:r>
          </a:p>
          <a:p>
            <a:pPr>
              <a:lnSpc>
                <a:spcPct val="100000"/>
              </a:lnSpc>
            </a:pPr>
            <a:r>
              <a:rPr lang="en-US" sz="2400" dirty="0"/>
              <a:t>• </a:t>
            </a:r>
            <a:r>
              <a:rPr lang="en-US" sz="2200" b="1" dirty="0"/>
              <a:t>Report results of evaluation </a:t>
            </a:r>
            <a:r>
              <a:rPr lang="en-US" sz="1900" dirty="0"/>
              <a:t>annually to the Department of Education.</a:t>
            </a:r>
          </a:p>
          <a:p>
            <a:pPr>
              <a:lnSpc>
                <a:spcPct val="100000"/>
              </a:lnSpc>
            </a:pPr>
            <a:r>
              <a:rPr lang="en-US" sz="2200" dirty="0"/>
              <a:t>•  </a:t>
            </a:r>
            <a:r>
              <a:rPr lang="en-US" sz="2200" b="1" dirty="0"/>
              <a:t>Provide technical assistance </a:t>
            </a:r>
            <a:r>
              <a:rPr lang="en-US" sz="1900" dirty="0"/>
              <a:t>to schools in complying with applicable laws and contract terms.</a:t>
            </a:r>
          </a:p>
          <a:p>
            <a:pPr>
              <a:lnSpc>
                <a:spcPct val="100000"/>
              </a:lnSpc>
            </a:pPr>
            <a:r>
              <a:rPr lang="en-US" sz="2200" dirty="0"/>
              <a:t>• </a:t>
            </a:r>
            <a:r>
              <a:rPr lang="en-US" sz="2200" b="1" dirty="0"/>
              <a:t>Intervene as needed </a:t>
            </a:r>
            <a:r>
              <a:rPr lang="en-US" sz="1900" dirty="0"/>
              <a:t>when the sponsor deems it necessary to alleviate performance concerns that threaten public interest and student outcomes. </a:t>
            </a:r>
          </a:p>
          <a:p>
            <a:pPr>
              <a:lnSpc>
                <a:spcPct val="100000"/>
              </a:lnSpc>
            </a:pPr>
            <a:r>
              <a:rPr lang="en-US" sz="2200" dirty="0"/>
              <a:t>• </a:t>
            </a:r>
            <a:r>
              <a:rPr lang="en-US" sz="2200" b="1" dirty="0"/>
              <a:t>Prepare and assist with contingency plans </a:t>
            </a:r>
            <a:r>
              <a:rPr lang="en-US" sz="1900" dirty="0"/>
              <a:t>in the event the school experiences financial difficulties or closes before the end of the school year.</a:t>
            </a:r>
          </a:p>
          <a:p>
            <a:pPr>
              <a:lnSpc>
                <a:spcPct val="100000"/>
              </a:lnSpc>
            </a:pPr>
            <a:r>
              <a:rPr lang="en-US" sz="2200" dirty="0"/>
              <a:t>• </a:t>
            </a:r>
            <a:r>
              <a:rPr lang="en-US" sz="2200" b="1" dirty="0"/>
              <a:t>Follow </a:t>
            </a:r>
            <a:r>
              <a:rPr lang="en-US" sz="1900" dirty="0"/>
              <a:t>applicable Ohio laws and contract terms.</a:t>
            </a:r>
          </a:p>
          <a:p>
            <a:pPr>
              <a:lnSpc>
                <a:spcPct val="100000"/>
              </a:lnSpc>
            </a:pPr>
            <a:endParaRPr lang="en-US" sz="1400" dirty="0"/>
          </a:p>
        </p:txBody>
      </p:sp>
    </p:spTree>
    <p:extLst>
      <p:ext uri="{BB962C8B-B14F-4D97-AF65-F5344CB8AC3E}">
        <p14:creationId xmlns:p14="http://schemas.microsoft.com/office/powerpoint/2010/main" val="10009099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71B3A-4EDE-13BE-76C3-716A9A0BD62B}"/>
              </a:ext>
            </a:extLst>
          </p:cNvPr>
          <p:cNvSpPr>
            <a:spLocks noGrp="1"/>
          </p:cNvSpPr>
          <p:nvPr>
            <p:ph type="title"/>
          </p:nvPr>
        </p:nvSpPr>
        <p:spPr/>
        <p:txBody>
          <a:bodyPr/>
          <a:lstStyle/>
          <a:p>
            <a:r>
              <a:rPr lang="en-US" dirty="0"/>
              <a:t>Sponsor Role and Responsibilities </a:t>
            </a:r>
          </a:p>
        </p:txBody>
      </p:sp>
      <p:sp>
        <p:nvSpPr>
          <p:cNvPr id="3" name="Content Placeholder 2">
            <a:extLst>
              <a:ext uri="{FF2B5EF4-FFF2-40B4-BE49-F238E27FC236}">
                <a16:creationId xmlns:a16="http://schemas.microsoft.com/office/drawing/2014/main" id="{E6F401A9-17DE-5A0D-BC46-DB1A349A6CA6}"/>
              </a:ext>
            </a:extLst>
          </p:cNvPr>
          <p:cNvSpPr>
            <a:spLocks noGrp="1"/>
          </p:cNvSpPr>
          <p:nvPr>
            <p:ph sz="quarter" idx="10"/>
          </p:nvPr>
        </p:nvSpPr>
        <p:spPr>
          <a:xfrm>
            <a:off x="539496" y="1435608"/>
            <a:ext cx="9684004" cy="4520692"/>
          </a:xfrm>
        </p:spPr>
        <p:txBody>
          <a:bodyPr>
            <a:normAutofit/>
          </a:bodyPr>
          <a:lstStyle/>
          <a:p>
            <a:r>
              <a:rPr lang="en-US" sz="2800" b="1" dirty="0"/>
              <a:t>Schools may expect ERCO to also:</a:t>
            </a:r>
          </a:p>
        </p:txBody>
      </p:sp>
      <p:sp>
        <p:nvSpPr>
          <p:cNvPr id="5" name="TextBox 4">
            <a:extLst>
              <a:ext uri="{FF2B5EF4-FFF2-40B4-BE49-F238E27FC236}">
                <a16:creationId xmlns:a16="http://schemas.microsoft.com/office/drawing/2014/main" id="{6218A526-1A24-F3F1-09AE-A423DFC95C03}"/>
              </a:ext>
            </a:extLst>
          </p:cNvPr>
          <p:cNvSpPr txBox="1"/>
          <p:nvPr/>
        </p:nvSpPr>
        <p:spPr>
          <a:xfrm>
            <a:off x="977900" y="2547264"/>
            <a:ext cx="7493000" cy="3046988"/>
          </a:xfrm>
          <a:prstGeom prst="rect">
            <a:avLst/>
          </a:prstGeom>
          <a:noFill/>
        </p:spPr>
        <p:txBody>
          <a:bodyPr wrap="square">
            <a:spAutoFit/>
          </a:bodyPr>
          <a:lstStyle/>
          <a:p>
            <a:r>
              <a:rPr lang="en-US" sz="3200" dirty="0"/>
              <a:t>• Communicate clearly</a:t>
            </a:r>
          </a:p>
          <a:p>
            <a:r>
              <a:rPr lang="en-US" sz="3200" dirty="0"/>
              <a:t>• Operate transparently</a:t>
            </a:r>
          </a:p>
          <a:p>
            <a:r>
              <a:rPr lang="en-US" sz="3200" dirty="0"/>
              <a:t>• Respond in a timely manner</a:t>
            </a:r>
          </a:p>
          <a:p>
            <a:r>
              <a:rPr lang="en-US" sz="3200" dirty="0"/>
              <a:t>• Strive to be proactive</a:t>
            </a:r>
          </a:p>
          <a:p>
            <a:r>
              <a:rPr lang="en-US" sz="3200" dirty="0"/>
              <a:t>• Hold high-performance expectations</a:t>
            </a:r>
          </a:p>
          <a:p>
            <a:r>
              <a:rPr lang="en-US" sz="3200" dirty="0"/>
              <a:t>• Make data-based decisions</a:t>
            </a:r>
          </a:p>
        </p:txBody>
      </p:sp>
    </p:spTree>
    <p:extLst>
      <p:ext uri="{BB962C8B-B14F-4D97-AF65-F5344CB8AC3E}">
        <p14:creationId xmlns:p14="http://schemas.microsoft.com/office/powerpoint/2010/main" val="42041627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F76B2-8896-1C81-0CE8-2F18719FCA07}"/>
              </a:ext>
            </a:extLst>
          </p:cNvPr>
          <p:cNvSpPr>
            <a:spLocks noGrp="1"/>
          </p:cNvSpPr>
          <p:nvPr>
            <p:ph type="title"/>
          </p:nvPr>
        </p:nvSpPr>
        <p:spPr/>
        <p:txBody>
          <a:bodyPr/>
          <a:lstStyle/>
          <a:p>
            <a:r>
              <a:rPr lang="en-US" dirty="0"/>
              <a:t>Schools’ Roles and Responsibilities </a:t>
            </a:r>
          </a:p>
        </p:txBody>
      </p:sp>
      <p:sp>
        <p:nvSpPr>
          <p:cNvPr id="3" name="Content Placeholder 2">
            <a:extLst>
              <a:ext uri="{FF2B5EF4-FFF2-40B4-BE49-F238E27FC236}">
                <a16:creationId xmlns:a16="http://schemas.microsoft.com/office/drawing/2014/main" id="{DB88045F-81EA-B0CE-C399-FE84CDF603B5}"/>
              </a:ext>
            </a:extLst>
          </p:cNvPr>
          <p:cNvSpPr>
            <a:spLocks noGrp="1"/>
          </p:cNvSpPr>
          <p:nvPr>
            <p:ph sz="quarter" idx="10"/>
          </p:nvPr>
        </p:nvSpPr>
        <p:spPr>
          <a:xfrm>
            <a:off x="539496" y="1435608"/>
            <a:ext cx="10852404" cy="5142992"/>
          </a:xfrm>
        </p:spPr>
        <p:txBody>
          <a:bodyPr>
            <a:normAutofit fontScale="92500" lnSpcReduction="10000"/>
          </a:bodyPr>
          <a:lstStyle/>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2600" b="1" i="0" u="none" strike="noStrike" kern="1200" cap="none" spc="0" normalizeH="0" baseline="0" noProof="0" dirty="0">
                <a:ln>
                  <a:noFill/>
                </a:ln>
                <a:solidFill>
                  <a:prstClr val="black">
                    <a:lumMod val="75000"/>
                    <a:lumOff val="25000"/>
                  </a:prstClr>
                </a:solidFill>
                <a:effectLst/>
                <a:uLnTx/>
                <a:uFillTx/>
                <a:latin typeface="Segoe UI"/>
                <a:ea typeface="+mn-ea"/>
                <a:cs typeface="+mn-cs"/>
              </a:rPr>
              <a:t>• </a:t>
            </a:r>
            <a:r>
              <a:rPr kumimoji="0" lang="en-US" sz="1900" i="0" u="none" strike="noStrike" kern="1200" cap="none" spc="0" normalizeH="0" baseline="0" noProof="0" dirty="0">
                <a:ln>
                  <a:noFill/>
                </a:ln>
                <a:effectLst/>
                <a:uLnTx/>
                <a:uFillTx/>
                <a:latin typeface="Segoe UI"/>
                <a:ea typeface="+mn-ea"/>
                <a:cs typeface="+mn-cs"/>
              </a:rPr>
              <a:t>Follow applicable laws and contract terms </a:t>
            </a: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Ensure appropriate fiscal control, records creation, and records maintenance.</a:t>
            </a: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Report required and requested information to sponsor, other public entities in a timely manner.</a:t>
            </a: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Report </a:t>
            </a:r>
            <a:r>
              <a:rPr lang="en-US" sz="1900" dirty="0">
                <a:latin typeface="Segoe UI"/>
              </a:rPr>
              <a:t>school performance to parents annually</a:t>
            </a:r>
            <a:r>
              <a:rPr kumimoji="0" lang="en-US" sz="1900" i="0" u="none" strike="noStrike" kern="1200" cap="none" spc="0" normalizeH="0" baseline="0" noProof="0" dirty="0">
                <a:ln>
                  <a:noFill/>
                </a:ln>
                <a:effectLst/>
                <a:uLnTx/>
                <a:uFillTx/>
                <a:latin typeface="Segoe UI"/>
                <a:ea typeface="+mn-ea"/>
                <a:cs typeface="+mn-cs"/>
              </a:rPr>
              <a:t>.</a:t>
            </a: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a:t>
            </a:r>
            <a:r>
              <a:rPr lang="en-US" sz="1900" dirty="0">
                <a:latin typeface="Segoe UI"/>
              </a:rPr>
              <a:t>Request and accept Technical Assistance when needed in complying with applicable laws and contract terms. </a:t>
            </a:r>
            <a:endParaRPr kumimoji="0" lang="en-US" sz="1900" i="0" u="none" strike="noStrike" kern="1200" cap="none" spc="0" normalizeH="0" baseline="0" noProof="0" dirty="0">
              <a:ln>
                <a:noFill/>
              </a:ln>
              <a:effectLst/>
              <a:uLnTx/>
              <a:uFillTx/>
              <a:latin typeface="Segoe UI"/>
              <a:ea typeface="+mn-ea"/>
              <a:cs typeface="+mn-cs"/>
            </a:endParaRP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a:t>
            </a:r>
            <a:r>
              <a:rPr lang="en-US" sz="1900" dirty="0">
                <a:latin typeface="Segoe UI"/>
              </a:rPr>
              <a:t>Cooperated positively with intervention </a:t>
            </a:r>
            <a:r>
              <a:rPr kumimoji="0" lang="en-US" sz="1900" i="0" u="none" strike="noStrike" kern="1200" cap="none" spc="0" normalizeH="0" baseline="0" noProof="0" dirty="0">
                <a:ln>
                  <a:noFill/>
                </a:ln>
                <a:effectLst/>
                <a:uLnTx/>
                <a:uFillTx/>
                <a:latin typeface="Segoe UI"/>
                <a:ea typeface="+mn-ea"/>
                <a:cs typeface="+mn-cs"/>
              </a:rPr>
              <a:t>when the sponsor deems it necessary to alleviate performance concerns that threaten public interest and student outcomes. </a:t>
            </a: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Prepare and execute effective plans to avoid or correct academic concerns, financial concerns, or other issues that may lead to potential closure of the school. </a:t>
            </a:r>
          </a:p>
          <a:p>
            <a:pPr marL="0" marR="0" lvl="0" indent="0" algn="l" defTabSz="914400" rtl="0" eaLnBrk="1" fontAlgn="auto" latinLnBrk="0" hangingPunct="1">
              <a:lnSpc>
                <a:spcPct val="100000"/>
              </a:lnSpc>
              <a:spcBef>
                <a:spcPts val="1000"/>
              </a:spcBef>
              <a:spcAft>
                <a:spcPts val="1200"/>
              </a:spcAft>
              <a:buClrTx/>
              <a:buSzTx/>
              <a:buFontTx/>
              <a:buNone/>
              <a:tabLst/>
              <a:defRPr/>
            </a:pPr>
            <a:r>
              <a:rPr kumimoji="0" lang="en-US" sz="1900" i="0" u="none" strike="noStrike" kern="1200" cap="none" spc="0" normalizeH="0" baseline="0" noProof="0" dirty="0">
                <a:ln>
                  <a:noFill/>
                </a:ln>
                <a:effectLst/>
                <a:uLnTx/>
                <a:uFillTx/>
                <a:latin typeface="Segoe UI"/>
                <a:ea typeface="+mn-ea"/>
                <a:cs typeface="+mn-cs"/>
              </a:rPr>
              <a:t>• </a:t>
            </a:r>
            <a:r>
              <a:rPr lang="en-US" sz="1900" dirty="0">
                <a:latin typeface="Segoe UI"/>
              </a:rPr>
              <a:t>Attend Sponsor meetings which may include two annual mandatory superintendent’s meetings and other potential professional development events when needed.</a:t>
            </a:r>
            <a:endParaRPr lang="en-US" sz="1900" dirty="0"/>
          </a:p>
        </p:txBody>
      </p:sp>
    </p:spTree>
    <p:extLst>
      <p:ext uri="{BB962C8B-B14F-4D97-AF65-F5344CB8AC3E}">
        <p14:creationId xmlns:p14="http://schemas.microsoft.com/office/powerpoint/2010/main" val="3706450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90375-4442-D188-55B4-5ECF373907DA}"/>
              </a:ext>
            </a:extLst>
          </p:cNvPr>
          <p:cNvSpPr>
            <a:spLocks noGrp="1"/>
          </p:cNvSpPr>
          <p:nvPr>
            <p:ph type="title"/>
          </p:nvPr>
        </p:nvSpPr>
        <p:spPr/>
        <p:txBody>
          <a:bodyPr/>
          <a:lstStyle/>
          <a:p>
            <a:r>
              <a:rPr lang="en-US" dirty="0"/>
              <a:t>Schools’ Roles and Responsibilities </a:t>
            </a:r>
          </a:p>
        </p:txBody>
      </p:sp>
      <p:sp>
        <p:nvSpPr>
          <p:cNvPr id="3" name="Content Placeholder 2">
            <a:extLst>
              <a:ext uri="{FF2B5EF4-FFF2-40B4-BE49-F238E27FC236}">
                <a16:creationId xmlns:a16="http://schemas.microsoft.com/office/drawing/2014/main" id="{FCEF8078-273A-BE02-E24B-2D9D351F5035}"/>
              </a:ext>
            </a:extLst>
          </p:cNvPr>
          <p:cNvSpPr>
            <a:spLocks noGrp="1"/>
          </p:cNvSpPr>
          <p:nvPr>
            <p:ph sz="quarter" idx="10"/>
          </p:nvPr>
        </p:nvSpPr>
        <p:spPr>
          <a:xfrm>
            <a:off x="539496" y="1435608"/>
            <a:ext cx="10280904" cy="3977640"/>
          </a:xfrm>
        </p:spPr>
        <p:txBody>
          <a:bodyPr>
            <a:normAutofit/>
          </a:bodyPr>
          <a:lstStyle/>
          <a:p>
            <a:r>
              <a:rPr lang="en-US" sz="2800" b="1" dirty="0"/>
              <a:t>ERCO also expects sponsored schools to:</a:t>
            </a:r>
          </a:p>
        </p:txBody>
      </p:sp>
      <p:sp>
        <p:nvSpPr>
          <p:cNvPr id="5" name="TextBox 4">
            <a:extLst>
              <a:ext uri="{FF2B5EF4-FFF2-40B4-BE49-F238E27FC236}">
                <a16:creationId xmlns:a16="http://schemas.microsoft.com/office/drawing/2014/main" id="{7E1B9A62-624E-E198-3E85-FAF0CA1DA2F5}"/>
              </a:ext>
            </a:extLst>
          </p:cNvPr>
          <p:cNvSpPr txBox="1"/>
          <p:nvPr/>
        </p:nvSpPr>
        <p:spPr>
          <a:xfrm>
            <a:off x="952500" y="2366260"/>
            <a:ext cx="8585200" cy="3046988"/>
          </a:xfrm>
          <a:prstGeom prst="rect">
            <a:avLst/>
          </a:prstGeom>
          <a:noFill/>
        </p:spPr>
        <p:txBody>
          <a:bodyPr wrap="square">
            <a:spAutoFit/>
          </a:bodyPr>
          <a:lstStyle/>
          <a:p>
            <a:r>
              <a:rPr lang="en-US" sz="3200" dirty="0"/>
              <a:t>• Communicate clearly</a:t>
            </a:r>
          </a:p>
          <a:p>
            <a:r>
              <a:rPr lang="en-US" sz="3200" dirty="0"/>
              <a:t>• Operate transparently</a:t>
            </a:r>
          </a:p>
          <a:p>
            <a:r>
              <a:rPr lang="en-US" sz="3200" dirty="0"/>
              <a:t>• Respond in a timely manner</a:t>
            </a:r>
          </a:p>
          <a:p>
            <a:r>
              <a:rPr lang="en-US" sz="3200" dirty="0"/>
              <a:t>• Strive to be proactive</a:t>
            </a:r>
          </a:p>
          <a:p>
            <a:r>
              <a:rPr lang="en-US" sz="3200" dirty="0"/>
              <a:t>• Hold high-performance expectations</a:t>
            </a:r>
          </a:p>
          <a:p>
            <a:r>
              <a:rPr lang="en-US" sz="3200" dirty="0"/>
              <a:t>• Make data-based decisions</a:t>
            </a:r>
          </a:p>
        </p:txBody>
      </p:sp>
    </p:spTree>
    <p:extLst>
      <p:ext uri="{BB962C8B-B14F-4D97-AF65-F5344CB8AC3E}">
        <p14:creationId xmlns:p14="http://schemas.microsoft.com/office/powerpoint/2010/main" val="3059757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EF8ED-B38B-C4B5-5CB7-7D17DA8160EA}"/>
              </a:ext>
            </a:extLst>
          </p:cNvPr>
          <p:cNvSpPr>
            <a:spLocks noGrp="1"/>
          </p:cNvSpPr>
          <p:nvPr>
            <p:ph type="title"/>
          </p:nvPr>
        </p:nvSpPr>
        <p:spPr/>
        <p:txBody>
          <a:bodyPr/>
          <a:lstStyle/>
          <a:p>
            <a:r>
              <a:rPr lang="en-US" dirty="0"/>
              <a:t>School On-Site Visits </a:t>
            </a:r>
          </a:p>
        </p:txBody>
      </p:sp>
      <p:sp>
        <p:nvSpPr>
          <p:cNvPr id="3" name="Content Placeholder 2">
            <a:extLst>
              <a:ext uri="{FF2B5EF4-FFF2-40B4-BE49-F238E27FC236}">
                <a16:creationId xmlns:a16="http://schemas.microsoft.com/office/drawing/2014/main" id="{0CA4ECEC-FA02-0006-00D5-77F1BCE53AE8}"/>
              </a:ext>
            </a:extLst>
          </p:cNvPr>
          <p:cNvSpPr>
            <a:spLocks noGrp="1"/>
          </p:cNvSpPr>
          <p:nvPr>
            <p:ph sz="quarter" idx="10"/>
          </p:nvPr>
        </p:nvSpPr>
        <p:spPr>
          <a:xfrm>
            <a:off x="539496" y="1435608"/>
            <a:ext cx="11004804" cy="1218692"/>
          </a:xfrm>
        </p:spPr>
        <p:txBody>
          <a:bodyPr>
            <a:normAutofit/>
          </a:bodyPr>
          <a:lstStyle/>
          <a:p>
            <a:r>
              <a:rPr lang="en-US" sz="1800" b="1" dirty="0"/>
              <a:t>On-Site visits are scheduled in-person meetings with school officials </a:t>
            </a:r>
            <a:r>
              <a:rPr lang="en-US" sz="1600" dirty="0"/>
              <a:t>that may include: Superintendent, Principal, Director, Academic Team, Management Company Administrators, Treasurer, Special Education administrator, Teaching staff, and other stakeholders when applicable.</a:t>
            </a:r>
          </a:p>
        </p:txBody>
      </p:sp>
      <p:sp>
        <p:nvSpPr>
          <p:cNvPr id="5" name="TextBox 4">
            <a:extLst>
              <a:ext uri="{FF2B5EF4-FFF2-40B4-BE49-F238E27FC236}">
                <a16:creationId xmlns:a16="http://schemas.microsoft.com/office/drawing/2014/main" id="{A181F7FA-A522-F126-FBA5-B95382284F61}"/>
              </a:ext>
            </a:extLst>
          </p:cNvPr>
          <p:cNvSpPr txBox="1"/>
          <p:nvPr/>
        </p:nvSpPr>
        <p:spPr>
          <a:xfrm>
            <a:off x="1117600" y="2859038"/>
            <a:ext cx="8559800" cy="3877985"/>
          </a:xfrm>
          <a:prstGeom prst="rect">
            <a:avLst/>
          </a:prstGeom>
          <a:noFill/>
        </p:spPr>
        <p:txBody>
          <a:bodyPr wrap="square">
            <a:spAutoFit/>
          </a:bodyPr>
          <a:lstStyle/>
          <a:p>
            <a:r>
              <a:rPr lang="en-US" dirty="0"/>
              <a:t>• </a:t>
            </a:r>
            <a:r>
              <a:rPr lang="en-US" sz="2000" b="1" dirty="0"/>
              <a:t>Opening assurance site visits </a:t>
            </a:r>
            <a:r>
              <a:rPr lang="en-US" dirty="0"/>
              <a:t>are statutorily required to be satisfactorily completed no less than 10 business days prior to the school start date.</a:t>
            </a:r>
          </a:p>
          <a:p>
            <a:endParaRPr lang="en-US" dirty="0"/>
          </a:p>
          <a:p>
            <a:r>
              <a:rPr lang="en-US" sz="2000" dirty="0"/>
              <a:t>• </a:t>
            </a:r>
            <a:r>
              <a:rPr lang="en-US" sz="2000" b="1" dirty="0"/>
              <a:t>On-site visits </a:t>
            </a:r>
            <a:r>
              <a:rPr lang="en-US" dirty="0"/>
              <a:t>take place at least twice per year, in fall and spring. The ERCO representative for your region will contact you to schedule dates.</a:t>
            </a:r>
          </a:p>
          <a:p>
            <a:endParaRPr lang="en-US" sz="2000" dirty="0"/>
          </a:p>
          <a:p>
            <a:r>
              <a:rPr lang="en-US" sz="2000" dirty="0"/>
              <a:t>• ERCO will </a:t>
            </a:r>
            <a:r>
              <a:rPr lang="en-US" sz="2000" b="1" dirty="0"/>
              <a:t>overview, monitor and offer technical assistance </a:t>
            </a:r>
            <a:r>
              <a:rPr lang="en-US" dirty="0"/>
              <a:t>while in the school building, including observing classroom instruction.</a:t>
            </a:r>
          </a:p>
          <a:p>
            <a:endParaRPr lang="en-US" sz="2000" dirty="0"/>
          </a:p>
          <a:p>
            <a:r>
              <a:rPr lang="en-US" sz="2000" dirty="0"/>
              <a:t>• ERCO </a:t>
            </a:r>
            <a:r>
              <a:rPr lang="en-US" sz="2000" b="1" dirty="0"/>
              <a:t>collects data from school stakeholders</a:t>
            </a:r>
            <a:r>
              <a:rPr lang="en-US" sz="2000" dirty="0"/>
              <a:t> </a:t>
            </a:r>
            <a:r>
              <a:rPr lang="en-US" dirty="0"/>
              <a:t>including school administrators, board members, management company staff, students, and/or parents during on-site reviews. </a:t>
            </a:r>
          </a:p>
          <a:p>
            <a:endParaRPr lang="en-US" dirty="0"/>
          </a:p>
        </p:txBody>
      </p:sp>
    </p:spTree>
    <p:extLst>
      <p:ext uri="{BB962C8B-B14F-4D97-AF65-F5344CB8AC3E}">
        <p14:creationId xmlns:p14="http://schemas.microsoft.com/office/powerpoint/2010/main" val="1886226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7066-B6A2-9C77-6671-90CD658D0FDD}"/>
              </a:ext>
            </a:extLst>
          </p:cNvPr>
          <p:cNvSpPr>
            <a:spLocks noGrp="1"/>
          </p:cNvSpPr>
          <p:nvPr>
            <p:ph type="title"/>
          </p:nvPr>
        </p:nvSpPr>
        <p:spPr/>
        <p:txBody>
          <a:bodyPr>
            <a:normAutofit/>
          </a:bodyPr>
          <a:lstStyle/>
          <a:p>
            <a:r>
              <a:rPr lang="en-US" dirty="0">
                <a:latin typeface="Segoe UI Light" panose="020B0502040204020203" pitchFamily="34" charset="0"/>
                <a:cs typeface="Segoe UI Light" panose="020B0502040204020203" pitchFamily="34" charset="0"/>
              </a:rPr>
              <a:t>Enrollment and Financial Reviews </a:t>
            </a:r>
            <a:endParaRPr lang="en-US" dirty="0"/>
          </a:p>
        </p:txBody>
      </p:sp>
      <p:graphicFrame>
        <p:nvGraphicFramePr>
          <p:cNvPr id="4" name="Content Placeholder 3">
            <a:extLst>
              <a:ext uri="{FF2B5EF4-FFF2-40B4-BE49-F238E27FC236}">
                <a16:creationId xmlns:a16="http://schemas.microsoft.com/office/drawing/2014/main" id="{93960C01-E64A-CAFE-A9C0-92AC3D8129F0}"/>
              </a:ext>
            </a:extLst>
          </p:cNvPr>
          <p:cNvGraphicFramePr>
            <a:graphicFrameLocks noGrp="1"/>
          </p:cNvGraphicFramePr>
          <p:nvPr>
            <p:ph sz="quarter" idx="10"/>
            <p:extLst>
              <p:ext uri="{D42A27DB-BD31-4B8C-83A1-F6EECF244321}">
                <p14:modId xmlns:p14="http://schemas.microsoft.com/office/powerpoint/2010/main" val="911084597"/>
              </p:ext>
            </p:extLst>
          </p:nvPr>
        </p:nvGraphicFramePr>
        <p:xfrm>
          <a:off x="462455" y="1403798"/>
          <a:ext cx="10858075" cy="5277832"/>
        </p:xfrm>
        <a:graphic>
          <a:graphicData uri="http://schemas.openxmlformats.org/drawingml/2006/table">
            <a:tbl>
              <a:tblPr firstRow="1" firstCol="1" bandRow="1">
                <a:tableStyleId>{5C22544A-7EE6-4342-B048-85BDC9FD1C3A}</a:tableStyleId>
              </a:tblPr>
              <a:tblGrid>
                <a:gridCol w="7367900">
                  <a:extLst>
                    <a:ext uri="{9D8B030D-6E8A-4147-A177-3AD203B41FA5}">
                      <a16:colId xmlns:a16="http://schemas.microsoft.com/office/drawing/2014/main" val="103394903"/>
                    </a:ext>
                  </a:extLst>
                </a:gridCol>
                <a:gridCol w="3490175">
                  <a:extLst>
                    <a:ext uri="{9D8B030D-6E8A-4147-A177-3AD203B41FA5}">
                      <a16:colId xmlns:a16="http://schemas.microsoft.com/office/drawing/2014/main" val="2606992209"/>
                    </a:ext>
                  </a:extLst>
                </a:gridCol>
              </a:tblGrid>
              <a:tr h="597688">
                <a:tc>
                  <a:txBody>
                    <a:bodyPr/>
                    <a:lstStyle/>
                    <a:p>
                      <a:pPr marL="0" marR="0">
                        <a:lnSpc>
                          <a:spcPct val="115000"/>
                        </a:lnSpc>
                        <a:spcBef>
                          <a:spcPts val="0"/>
                        </a:spcBef>
                        <a:spcAft>
                          <a:spcPts val="0"/>
                        </a:spcAft>
                      </a:pPr>
                      <a:r>
                        <a:rPr lang="en-US" sz="1600" kern="1400" dirty="0">
                          <a:effectLst/>
                        </a:rPr>
                        <a:t>Monthly Enrollment Reports are due into Epicenter.  </a:t>
                      </a: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nSpc>
                          <a:spcPct val="115000"/>
                        </a:lnSpc>
                        <a:spcBef>
                          <a:spcPts val="0"/>
                        </a:spcBef>
                        <a:spcAft>
                          <a:spcPts val="0"/>
                        </a:spcAft>
                      </a:pPr>
                      <a:r>
                        <a:rPr lang="en-US" sz="1600" kern="1400" dirty="0">
                          <a:effectLst/>
                        </a:rPr>
                        <a:t>The 5th of the following Month </a:t>
                      </a:r>
                    </a:p>
                  </a:txBody>
                  <a:tcPr marL="49262" marR="49262" marT="30842" marB="30842" anchor="ctr"/>
                </a:tc>
                <a:extLst>
                  <a:ext uri="{0D108BD9-81ED-4DB2-BD59-A6C34878D82A}">
                    <a16:rowId xmlns:a16="http://schemas.microsoft.com/office/drawing/2014/main" val="1972039984"/>
                  </a:ext>
                </a:extLst>
              </a:tr>
              <a:tr h="3073873">
                <a:tc>
                  <a:txBody>
                    <a:bodyPr/>
                    <a:lstStyle/>
                    <a:p>
                      <a:pPr marL="342900" marR="0" lvl="0" indent="-342900">
                        <a:lnSpc>
                          <a:spcPct val="150000"/>
                        </a:lnSpc>
                        <a:spcBef>
                          <a:spcPts val="0"/>
                        </a:spcBef>
                        <a:spcAft>
                          <a:spcPts val="0"/>
                        </a:spcAft>
                        <a:buFont typeface="Symbol" panose="05050102010706020507" pitchFamily="18" charset="2"/>
                        <a:buChar char=""/>
                      </a:pPr>
                      <a:r>
                        <a:rPr lang="en-US" sz="1600" kern="1400" dirty="0">
                          <a:effectLst/>
                        </a:rPr>
                        <a:t>ERCO conducts Monthly Enrollment reviews of each school.  </a:t>
                      </a:r>
                    </a:p>
                    <a:p>
                      <a:pPr marL="342900" marR="0" lvl="0" indent="-342900">
                        <a:lnSpc>
                          <a:spcPct val="150000"/>
                        </a:lnSpc>
                        <a:spcBef>
                          <a:spcPts val="0"/>
                        </a:spcBef>
                        <a:spcAft>
                          <a:spcPts val="0"/>
                        </a:spcAft>
                        <a:buFont typeface="Symbol" panose="05050102010706020507" pitchFamily="18" charset="2"/>
                        <a:buChar char=""/>
                      </a:pPr>
                      <a:r>
                        <a:rPr lang="en-US" sz="1600" kern="1400" dirty="0">
                          <a:effectLst/>
                        </a:rPr>
                        <a:t>Enrollment is expected to align with the projected student enrollment as indicated in the Five-Year Forecast for the school. </a:t>
                      </a:r>
                    </a:p>
                    <a:p>
                      <a:pPr marL="342900" marR="0" lvl="0" indent="-342900">
                        <a:lnSpc>
                          <a:spcPct val="150000"/>
                        </a:lnSpc>
                        <a:spcBef>
                          <a:spcPts val="0"/>
                        </a:spcBef>
                        <a:spcAft>
                          <a:spcPts val="0"/>
                        </a:spcAft>
                        <a:buFont typeface="Symbol" panose="05050102010706020507" pitchFamily="18" charset="2"/>
                        <a:buChar char=""/>
                      </a:pPr>
                      <a:r>
                        <a:rPr lang="en-US" sz="1600" kern="1400" dirty="0">
                          <a:effectLst/>
                        </a:rPr>
                        <a:t>ERCO provides a review of each month’s report and includes recommendations and feedback for the school. </a:t>
                      </a:r>
                    </a:p>
                    <a:p>
                      <a:pPr marL="342900" marR="0" lvl="0" indent="-342900">
                        <a:lnSpc>
                          <a:spcPct val="150000"/>
                        </a:lnSpc>
                        <a:spcBef>
                          <a:spcPts val="0"/>
                        </a:spcBef>
                        <a:spcAft>
                          <a:spcPts val="0"/>
                        </a:spcAft>
                        <a:buFont typeface="Symbol" panose="05050102010706020507" pitchFamily="18" charset="2"/>
                        <a:buChar char=""/>
                      </a:pPr>
                      <a:r>
                        <a:rPr lang="en-US" sz="1600" kern="1400" dirty="0">
                          <a:effectLst/>
                        </a:rPr>
                        <a:t>The Enrollment-Financial Review document is sent to the School Board and School Officials (including Superintendent, Treasurer, and Operator) monthly via email. </a:t>
                      </a:r>
                    </a:p>
                    <a:p>
                      <a:pPr marL="0" marR="0" lvl="0" indent="0">
                        <a:lnSpc>
                          <a:spcPct val="115000"/>
                        </a:lnSpc>
                        <a:spcBef>
                          <a:spcPts val="0"/>
                        </a:spcBef>
                        <a:spcAft>
                          <a:spcPts val="0"/>
                        </a:spcAft>
                        <a:buFont typeface="Symbol" panose="05050102010706020507" pitchFamily="18" charset="2"/>
                        <a:buNone/>
                      </a:pP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nSpc>
                          <a:spcPct val="115000"/>
                        </a:lnSpc>
                        <a:spcBef>
                          <a:spcPts val="0"/>
                        </a:spcBef>
                        <a:spcAft>
                          <a:spcPts val="0"/>
                        </a:spcAft>
                      </a:pPr>
                      <a:r>
                        <a:rPr lang="en-US" sz="1600" b="1" kern="1400" dirty="0">
                          <a:effectLst/>
                        </a:rPr>
                        <a:t>Financial- Enrollment review </a:t>
                      </a:r>
                      <a:r>
                        <a:rPr lang="en-US" sz="1600" kern="1400" dirty="0">
                          <a:effectLst/>
                        </a:rPr>
                        <a:t>will be sent within 10 days of the completed review. </a:t>
                      </a:r>
                    </a:p>
                  </a:txBody>
                  <a:tcPr marL="49262" marR="49262" marT="30842" marB="30842" anchor="ctr"/>
                </a:tc>
                <a:extLst>
                  <a:ext uri="{0D108BD9-81ED-4DB2-BD59-A6C34878D82A}">
                    <a16:rowId xmlns:a16="http://schemas.microsoft.com/office/drawing/2014/main" val="334432574"/>
                  </a:ext>
                </a:extLst>
              </a:tr>
              <a:tr h="1059371">
                <a:tc>
                  <a:txBody>
                    <a:bodyPr/>
                    <a:lstStyle/>
                    <a:p>
                      <a:pPr marL="0" marR="0">
                        <a:lnSpc>
                          <a:spcPct val="115000"/>
                        </a:lnSpc>
                        <a:spcBef>
                          <a:spcPts val="0"/>
                        </a:spcBef>
                        <a:spcAft>
                          <a:spcPts val="0"/>
                        </a:spcAft>
                      </a:pPr>
                      <a:r>
                        <a:rPr lang="en-US" sz="1600" kern="1400" dirty="0">
                          <a:effectLst/>
                        </a:rPr>
                        <a:t>School Enrollment cannot be lower than 25 students at any time or the school may face Closure or Suspension. </a:t>
                      </a: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gn="ctr">
                        <a:lnSpc>
                          <a:spcPct val="115000"/>
                        </a:lnSpc>
                        <a:spcBef>
                          <a:spcPts val="0"/>
                        </a:spcBef>
                        <a:spcAft>
                          <a:spcPts val="0"/>
                        </a:spcAft>
                      </a:pPr>
                      <a:r>
                        <a:rPr lang="en-US" sz="1600" kern="1400" dirty="0">
                          <a:effectLst/>
                        </a:rPr>
                        <a:t>ORC 3314.03 (A)(11)(a) </a:t>
                      </a:r>
                    </a:p>
                    <a:p>
                      <a:pPr marL="0" marR="0">
                        <a:lnSpc>
                          <a:spcPct val="115000"/>
                        </a:lnSpc>
                        <a:spcBef>
                          <a:spcPts val="0"/>
                        </a:spcBef>
                        <a:spcAft>
                          <a:spcPts val="0"/>
                        </a:spcAft>
                      </a:pP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extLst>
                  <a:ext uri="{0D108BD9-81ED-4DB2-BD59-A6C34878D82A}">
                    <a16:rowId xmlns:a16="http://schemas.microsoft.com/office/drawing/2014/main" val="324003164"/>
                  </a:ext>
                </a:extLst>
              </a:tr>
              <a:tr h="369103">
                <a:tc>
                  <a:txBody>
                    <a:bodyPr/>
                    <a:lstStyle/>
                    <a:p>
                      <a:pPr marL="0" marR="0">
                        <a:lnSpc>
                          <a:spcPct val="115000"/>
                        </a:lnSpc>
                        <a:spcBef>
                          <a:spcPts val="0"/>
                        </a:spcBef>
                        <a:spcAft>
                          <a:spcPts val="0"/>
                        </a:spcAft>
                      </a:pP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nSpc>
                          <a:spcPct val="115000"/>
                        </a:lnSpc>
                        <a:spcBef>
                          <a:spcPts val="0"/>
                        </a:spcBef>
                        <a:spcAft>
                          <a:spcPts val="0"/>
                        </a:spcAft>
                      </a:pP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extLst>
                  <a:ext uri="{0D108BD9-81ED-4DB2-BD59-A6C34878D82A}">
                    <a16:rowId xmlns:a16="http://schemas.microsoft.com/office/drawing/2014/main" val="74019874"/>
                  </a:ext>
                </a:extLst>
              </a:tr>
            </a:tbl>
          </a:graphicData>
        </a:graphic>
      </p:graphicFrame>
    </p:spTree>
    <p:extLst>
      <p:ext uri="{BB962C8B-B14F-4D97-AF65-F5344CB8AC3E}">
        <p14:creationId xmlns:p14="http://schemas.microsoft.com/office/powerpoint/2010/main" val="666174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92442-15E6-F1B8-18A8-4790827C78DF}"/>
              </a:ext>
            </a:extLst>
          </p:cNvPr>
          <p:cNvSpPr>
            <a:spLocks noGrp="1"/>
          </p:cNvSpPr>
          <p:nvPr>
            <p:ph type="title"/>
          </p:nvPr>
        </p:nvSpPr>
        <p:spPr/>
        <p:txBody>
          <a:bodyPr/>
          <a:lstStyle/>
          <a:p>
            <a:r>
              <a:rPr lang="en-US" dirty="0"/>
              <a:t>Enrollment and Financial Reviews </a:t>
            </a:r>
          </a:p>
        </p:txBody>
      </p:sp>
      <p:sp>
        <p:nvSpPr>
          <p:cNvPr id="8" name="Rectangle 1">
            <a:extLst>
              <a:ext uri="{FF2B5EF4-FFF2-40B4-BE49-F238E27FC236}">
                <a16:creationId xmlns:a16="http://schemas.microsoft.com/office/drawing/2014/main" id="{84B18FA2-F3CE-5A85-5583-C7C7260BFEB1}"/>
              </a:ext>
            </a:extLst>
          </p:cNvPr>
          <p:cNvSpPr>
            <a:spLocks noGrp="1" noChangeArrowheads="1"/>
          </p:cNvSpPr>
          <p:nvPr>
            <p:ph sz="quarter" idx="10"/>
          </p:nvPr>
        </p:nvSpPr>
        <p:spPr bwMode="auto">
          <a:xfrm>
            <a:off x="629647" y="1612627"/>
            <a:ext cx="6877119" cy="511545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9350" tIns="79350" rIns="0" bIns="7935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262626"/>
                </a:solidFill>
                <a:effectLst/>
                <a:latin typeface="Roboto" panose="02000000000000000000" pitchFamily="2" charset="0"/>
              </a:rPr>
              <a:t>.</a:t>
            </a:r>
          </a:p>
          <a:p>
            <a:pPr marL="0" marR="0" lvl="0" indent="0" defTabSz="914400" rtl="0" eaLnBrk="0" fontAlgn="base" latinLnBrk="0" hangingPunct="0">
              <a:lnSpc>
                <a:spcPct val="100000"/>
              </a:lnSpc>
              <a:spcBef>
                <a:spcPct val="0"/>
              </a:spcBef>
              <a:spcAft>
                <a:spcPct val="0"/>
              </a:spcAft>
              <a:buClrTx/>
              <a:buSzTx/>
              <a:buFontTx/>
              <a:buNone/>
              <a:tabLst/>
            </a:pPr>
            <a:r>
              <a:rPr lang="en-US" altLang="en-US" sz="2000" u="sng" dirty="0">
                <a:solidFill>
                  <a:srgbClr val="262626"/>
                </a:solidFill>
                <a:latin typeface="Roboto" panose="02000000000000000000" pitchFamily="2" charset="0"/>
              </a:rPr>
              <a:t>429 Attendance &amp; Enrollment Certification</a:t>
            </a:r>
            <a:r>
              <a:rPr lang="en-US" altLang="en-US" sz="1600" i="1" dirty="0">
                <a:solidFill>
                  <a:srgbClr val="262626"/>
                </a:solidFill>
                <a:latin typeface="Roboto" panose="02000000000000000000" pitchFamily="2" charset="0"/>
              </a:rPr>
              <a:t>  - (Sample)</a:t>
            </a: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400" b="0" i="0" u="sng" strike="noStrike" cap="none" normalizeH="0" baseline="0" dirty="0">
              <a:ln>
                <a:noFill/>
              </a:ln>
              <a:solidFill>
                <a:srgbClr val="262626"/>
              </a:solidFill>
              <a:effectLst/>
              <a:latin typeface="Roboto" panose="02000000000000000000" pitchFamily="2"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School: </a:t>
            </a:r>
            <a:r>
              <a:rPr lang="en-US" altLang="en-US" sz="2400" dirty="0">
                <a:latin typeface="Roboto" panose="02000000000000000000" pitchFamily="2" charset="0"/>
              </a:rPr>
              <a:t>ABC C</a:t>
            </a:r>
            <a:r>
              <a:rPr kumimoji="0" lang="en-US" altLang="en-US" sz="2400" b="0" i="0" u="none" strike="noStrike" cap="none" normalizeH="0" baseline="0" dirty="0">
                <a:ln>
                  <a:noFill/>
                </a:ln>
                <a:effectLst/>
                <a:latin typeface="Roboto" panose="02000000000000000000" pitchFamily="2" charset="0"/>
              </a:rPr>
              <a:t>ommunity School</a:t>
            </a:r>
            <a:endParaRPr kumimoji="0" lang="en-US" altLang="en-US" sz="24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Status: </a:t>
            </a:r>
            <a:r>
              <a:rPr kumimoji="0" lang="en-US" altLang="en-US" sz="2400" b="0" i="0" u="none" strike="noStrike" cap="none" normalizeH="0" baseline="0" dirty="0">
                <a:ln>
                  <a:noFill/>
                </a:ln>
                <a:effectLst/>
                <a:latin typeface="Roboto" panose="02000000000000000000" pitchFamily="2" charset="0"/>
              </a:rPr>
              <a:t>Approved</a:t>
            </a:r>
            <a:endParaRPr kumimoji="0" lang="en-US" altLang="en-US" sz="24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Notes: </a:t>
            </a: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School Year:  </a:t>
            </a:r>
            <a:r>
              <a:rPr kumimoji="0" lang="en-US" altLang="en-US" sz="2400" b="0" i="0" u="none" strike="noStrike" cap="none" normalizeH="0" baseline="0" dirty="0">
                <a:ln>
                  <a:noFill/>
                </a:ln>
                <a:effectLst/>
                <a:latin typeface="Roboto" panose="02000000000000000000" pitchFamily="2" charset="0"/>
              </a:rPr>
              <a:t>2026-2027</a:t>
            </a:r>
            <a:endParaRPr kumimoji="0" lang="en-US" altLang="en-US" sz="24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Month:  </a:t>
            </a:r>
            <a:r>
              <a:rPr kumimoji="0" lang="en-US" altLang="en-US" sz="2400" b="0" i="0" u="none" strike="noStrike" cap="none" normalizeH="0" baseline="0" dirty="0">
                <a:ln>
                  <a:noFill/>
                </a:ln>
                <a:effectLst/>
                <a:latin typeface="Roboto" panose="02000000000000000000" pitchFamily="2" charset="0"/>
              </a:rPr>
              <a:t>June</a:t>
            </a:r>
            <a:endParaRPr kumimoji="0" lang="en-US" altLang="en-US" sz="2400" b="0" i="0" u="none" strike="noStrike" cap="none" normalizeH="0" baseline="0" dirty="0">
              <a:ln>
                <a:noFill/>
              </a:ln>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Current Enrollment:  </a:t>
            </a:r>
            <a:r>
              <a:rPr kumimoji="0" lang="en-US" altLang="en-US" sz="2400" b="0" i="0" u="none" strike="noStrike" cap="none" normalizeH="0" baseline="0" dirty="0">
                <a:ln>
                  <a:noFill/>
                </a:ln>
                <a:solidFill>
                  <a:schemeClr val="accent1"/>
                </a:solidFill>
                <a:effectLst/>
                <a:latin typeface="Roboto" panose="02000000000000000000" pitchFamily="2" charset="0"/>
              </a:rPr>
              <a:t>211</a:t>
            </a:r>
            <a:endParaRPr kumimoji="0" lang="en-US" altLang="en-US" sz="2400" b="0" i="0" u="none" strike="noStrike" cap="none" normalizeH="0" baseline="0" dirty="0">
              <a:ln>
                <a:noFill/>
              </a:ln>
              <a:solidFill>
                <a:schemeClr val="accent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Budgeted Enrollment</a:t>
            </a:r>
            <a:r>
              <a:rPr kumimoji="0" lang="en-US" altLang="en-US" sz="2400" b="0" i="0" u="none" strike="noStrike" cap="none" normalizeH="0" baseline="0" dirty="0">
                <a:ln>
                  <a:noFill/>
                </a:ln>
                <a:solidFill>
                  <a:srgbClr val="262626"/>
                </a:solidFill>
                <a:effectLst/>
                <a:latin typeface="Roboto" panose="02000000000000000000" pitchFamily="2" charset="0"/>
              </a:rPr>
              <a:t>:  </a:t>
            </a:r>
            <a:r>
              <a:rPr kumimoji="0" lang="en-US" altLang="en-US" sz="2400" b="0" i="0" u="none" strike="noStrike" cap="none" normalizeH="0" baseline="0" dirty="0">
                <a:ln>
                  <a:noFill/>
                </a:ln>
                <a:solidFill>
                  <a:schemeClr val="accent1"/>
                </a:solidFill>
                <a:effectLst/>
                <a:latin typeface="Roboto" panose="02000000000000000000" pitchFamily="2" charset="0"/>
              </a:rPr>
              <a:t>220</a:t>
            </a:r>
            <a:endParaRPr kumimoji="0" lang="en-US" altLang="en-US" sz="2400" b="0" i="0" u="none" strike="noStrike" cap="none" normalizeH="0" baseline="0" dirty="0">
              <a:ln>
                <a:noFill/>
              </a:ln>
              <a:solidFill>
                <a:schemeClr val="accent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 of NEW Students:</a:t>
            </a:r>
            <a:r>
              <a:rPr kumimoji="0" lang="en-US" altLang="en-US" sz="2400" b="1" i="0" u="none" strike="noStrike" cap="none" normalizeH="0" baseline="0" dirty="0">
                <a:ln>
                  <a:noFill/>
                </a:ln>
                <a:solidFill>
                  <a:schemeClr val="accent1"/>
                </a:solidFill>
                <a:effectLst/>
                <a:latin typeface="Roboto" panose="02000000000000000000" pitchFamily="2" charset="0"/>
              </a:rPr>
              <a:t>  </a:t>
            </a:r>
            <a:r>
              <a:rPr kumimoji="0" lang="en-US" altLang="en-US" sz="2400" b="0" i="0" u="none" strike="noStrike" cap="none" normalizeH="0" baseline="0" dirty="0">
                <a:ln>
                  <a:noFill/>
                </a:ln>
                <a:solidFill>
                  <a:schemeClr val="accent1"/>
                </a:solidFill>
                <a:effectLst/>
                <a:latin typeface="Roboto" panose="02000000000000000000" pitchFamily="2" charset="0"/>
              </a:rPr>
              <a:t>0</a:t>
            </a:r>
            <a:endParaRPr kumimoji="0" lang="en-US" altLang="en-US" sz="2400" b="0" i="0" u="none" strike="noStrike" cap="none" normalizeH="0" baseline="0" dirty="0">
              <a:ln>
                <a:noFill/>
              </a:ln>
              <a:solidFill>
                <a:schemeClr val="accent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 of WITHDRAWN Students: </a:t>
            </a:r>
            <a:r>
              <a:rPr lang="en-US" altLang="en-US" sz="2400" dirty="0">
                <a:solidFill>
                  <a:schemeClr val="accent1"/>
                </a:solidFill>
                <a:latin typeface="Roboto" panose="02000000000000000000" pitchFamily="2" charset="0"/>
              </a:rPr>
              <a:t>0</a:t>
            </a:r>
            <a:endParaRPr kumimoji="0" lang="en-US" altLang="en-US" sz="2400" b="0" i="0" u="none" strike="noStrike" cap="none" normalizeH="0" baseline="0" dirty="0">
              <a:ln>
                <a:noFill/>
              </a:ln>
              <a:solidFill>
                <a:schemeClr val="accent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 of Suspensions:  </a:t>
            </a:r>
            <a:r>
              <a:rPr kumimoji="0" lang="en-US" altLang="en-US" sz="2400" i="0" u="none" strike="noStrike" cap="none" normalizeH="0" baseline="0" dirty="0">
                <a:ln>
                  <a:noFill/>
                </a:ln>
                <a:solidFill>
                  <a:schemeClr val="accent1"/>
                </a:solidFill>
                <a:effectLst/>
                <a:latin typeface="Roboto" panose="02000000000000000000" pitchFamily="2" charset="0"/>
              </a:rPr>
              <a:t>1</a:t>
            </a:r>
            <a:endParaRPr kumimoji="0" lang="en-US" altLang="en-US" sz="2400" i="0" u="none" strike="noStrike" cap="none" normalizeH="0" baseline="0" dirty="0">
              <a:ln>
                <a:noFill/>
              </a:ln>
              <a:solidFill>
                <a:schemeClr val="accent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262626"/>
                </a:solidFill>
                <a:effectLst/>
                <a:latin typeface="Roboto" panose="02000000000000000000" pitchFamily="2" charset="0"/>
              </a:rPr>
              <a:t># of Expulsions</a:t>
            </a:r>
            <a:r>
              <a:rPr kumimoji="0" lang="en-US" altLang="en-US" sz="2400" b="0" i="0" u="none" strike="noStrike" cap="none" normalizeH="0" baseline="0" dirty="0">
                <a:ln>
                  <a:noFill/>
                </a:ln>
                <a:solidFill>
                  <a:srgbClr val="262626"/>
                </a:solidFill>
                <a:effectLst/>
                <a:latin typeface="Roboto" panose="02000000000000000000" pitchFamily="2" charset="0"/>
              </a:rPr>
              <a:t>: </a:t>
            </a:r>
            <a:r>
              <a:rPr kumimoji="0" lang="en-US" altLang="en-US" sz="2400" b="0" i="0" u="none" strike="noStrike" cap="none" normalizeH="0" baseline="0" dirty="0">
                <a:ln>
                  <a:noFill/>
                </a:ln>
                <a:solidFill>
                  <a:schemeClr val="accent1"/>
                </a:solidFill>
                <a:effectLst/>
                <a:latin typeface="Roboto" panose="02000000000000000000" pitchFamily="2" charset="0"/>
              </a:rPr>
              <a:t>0</a:t>
            </a:r>
            <a:endParaRPr kumimoji="0" lang="en-US" altLang="en-US" sz="2400" b="0" i="0" u="none" strike="noStrike" cap="none" normalizeH="0" baseline="0" dirty="0">
              <a:ln>
                <a:noFill/>
              </a:ln>
              <a:solidFill>
                <a:schemeClr val="accent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4AB0B6E4-C862-B241-E18A-4420B626E5C5}"/>
              </a:ext>
            </a:extLst>
          </p:cNvPr>
          <p:cNvPicPr>
            <a:picLocks noChangeAspect="1"/>
          </p:cNvPicPr>
          <p:nvPr/>
        </p:nvPicPr>
        <p:blipFill>
          <a:blip r:embed="rId2"/>
          <a:stretch>
            <a:fillRect/>
          </a:stretch>
        </p:blipFill>
        <p:spPr>
          <a:xfrm>
            <a:off x="6555508" y="3324713"/>
            <a:ext cx="5002249" cy="2814033"/>
          </a:xfrm>
          <a:prstGeom prst="rect">
            <a:avLst/>
          </a:prstGeom>
        </p:spPr>
      </p:pic>
      <p:sp>
        <p:nvSpPr>
          <p:cNvPr id="11" name="Rectangle 10">
            <a:extLst>
              <a:ext uri="{FF2B5EF4-FFF2-40B4-BE49-F238E27FC236}">
                <a16:creationId xmlns:a16="http://schemas.microsoft.com/office/drawing/2014/main" id="{F94CF5A8-1246-0E54-9812-1F99E738AB6C}"/>
              </a:ext>
            </a:extLst>
          </p:cNvPr>
          <p:cNvSpPr/>
          <p:nvPr/>
        </p:nvSpPr>
        <p:spPr>
          <a:xfrm>
            <a:off x="5674826" y="6252982"/>
            <a:ext cx="4473725" cy="25384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lowchart: Process 11">
            <a:extLst>
              <a:ext uri="{FF2B5EF4-FFF2-40B4-BE49-F238E27FC236}">
                <a16:creationId xmlns:a16="http://schemas.microsoft.com/office/drawing/2014/main" id="{3DCB99B1-67A5-D034-5C02-3B776906307B}"/>
              </a:ext>
            </a:extLst>
          </p:cNvPr>
          <p:cNvSpPr/>
          <p:nvPr/>
        </p:nvSpPr>
        <p:spPr>
          <a:xfrm>
            <a:off x="11403740" y="2047741"/>
            <a:ext cx="308033" cy="3494523"/>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1965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67066-B6A2-9C77-6671-90CD658D0FDD}"/>
              </a:ext>
            </a:extLst>
          </p:cNvPr>
          <p:cNvSpPr>
            <a:spLocks noGrp="1"/>
          </p:cNvSpPr>
          <p:nvPr>
            <p:ph type="title"/>
          </p:nvPr>
        </p:nvSpPr>
        <p:spPr/>
        <p:txBody>
          <a:bodyPr/>
          <a:lstStyle/>
          <a:p>
            <a:r>
              <a:rPr lang="en-US" dirty="0"/>
              <a:t>Enrollment and Financial Reviews </a:t>
            </a:r>
          </a:p>
        </p:txBody>
      </p:sp>
      <p:graphicFrame>
        <p:nvGraphicFramePr>
          <p:cNvPr id="4" name="Content Placeholder 3">
            <a:extLst>
              <a:ext uri="{FF2B5EF4-FFF2-40B4-BE49-F238E27FC236}">
                <a16:creationId xmlns:a16="http://schemas.microsoft.com/office/drawing/2014/main" id="{93960C01-E64A-CAFE-A9C0-92AC3D8129F0}"/>
              </a:ext>
            </a:extLst>
          </p:cNvPr>
          <p:cNvGraphicFramePr>
            <a:graphicFrameLocks noGrp="1"/>
          </p:cNvGraphicFramePr>
          <p:nvPr>
            <p:ph sz="quarter" idx="10"/>
            <p:extLst>
              <p:ext uri="{D42A27DB-BD31-4B8C-83A1-F6EECF244321}">
                <p14:modId xmlns:p14="http://schemas.microsoft.com/office/powerpoint/2010/main" val="1955596155"/>
              </p:ext>
            </p:extLst>
          </p:nvPr>
        </p:nvGraphicFramePr>
        <p:xfrm>
          <a:off x="521207" y="1288638"/>
          <a:ext cx="10863717" cy="5481445"/>
        </p:xfrm>
        <a:graphic>
          <a:graphicData uri="http://schemas.openxmlformats.org/drawingml/2006/table">
            <a:tbl>
              <a:tblPr firstRow="1" firstCol="1" bandRow="1">
                <a:tableStyleId>{5C22544A-7EE6-4342-B048-85BDC9FD1C3A}</a:tableStyleId>
              </a:tblPr>
              <a:tblGrid>
                <a:gridCol w="7734151">
                  <a:extLst>
                    <a:ext uri="{9D8B030D-6E8A-4147-A177-3AD203B41FA5}">
                      <a16:colId xmlns:a16="http://schemas.microsoft.com/office/drawing/2014/main" val="103394903"/>
                    </a:ext>
                  </a:extLst>
                </a:gridCol>
                <a:gridCol w="3129566">
                  <a:extLst>
                    <a:ext uri="{9D8B030D-6E8A-4147-A177-3AD203B41FA5}">
                      <a16:colId xmlns:a16="http://schemas.microsoft.com/office/drawing/2014/main" val="2606992209"/>
                    </a:ext>
                  </a:extLst>
                </a:gridCol>
              </a:tblGrid>
              <a:tr h="734409">
                <a:tc>
                  <a:txBody>
                    <a:bodyPr/>
                    <a:lstStyle/>
                    <a:p>
                      <a:pPr marL="0" marR="0">
                        <a:lnSpc>
                          <a:spcPct val="115000"/>
                        </a:lnSpc>
                        <a:spcBef>
                          <a:spcPts val="0"/>
                        </a:spcBef>
                        <a:spcAft>
                          <a:spcPts val="0"/>
                        </a:spcAft>
                      </a:pPr>
                      <a:r>
                        <a:rPr lang="en-US" sz="1600" kern="1400" dirty="0">
                          <a:effectLst/>
                        </a:rPr>
                        <a:t>Monthly Financial Reports are due into Epicenter. </a:t>
                      </a: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nSpc>
                          <a:spcPct val="115000"/>
                        </a:lnSpc>
                        <a:spcBef>
                          <a:spcPts val="0"/>
                        </a:spcBef>
                        <a:spcAft>
                          <a:spcPts val="0"/>
                        </a:spcAft>
                      </a:pPr>
                      <a:r>
                        <a:rPr lang="en-US" sz="1600" kern="1400" dirty="0">
                          <a:effectLst/>
                        </a:rPr>
                        <a:t>The 10</a:t>
                      </a:r>
                      <a:r>
                        <a:rPr lang="en-US" sz="1600" kern="1400" baseline="30000" dirty="0">
                          <a:effectLst/>
                        </a:rPr>
                        <a:t>th</a:t>
                      </a:r>
                      <a:r>
                        <a:rPr lang="en-US" sz="1600" kern="1400" dirty="0">
                          <a:effectLst/>
                        </a:rPr>
                        <a:t> of the following Month </a:t>
                      </a: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extLst>
                  <a:ext uri="{0D108BD9-81ED-4DB2-BD59-A6C34878D82A}">
                    <a16:rowId xmlns:a16="http://schemas.microsoft.com/office/drawing/2014/main" val="1972039984"/>
                  </a:ext>
                </a:extLst>
              </a:tr>
              <a:tr h="3103915">
                <a:tc>
                  <a:txBody>
                    <a:bodyPr/>
                    <a:lstStyle/>
                    <a:p>
                      <a:pPr marL="342900" marR="0" lvl="0" indent="-342900">
                        <a:lnSpc>
                          <a:spcPct val="115000"/>
                        </a:lnSpc>
                        <a:spcBef>
                          <a:spcPts val="0"/>
                        </a:spcBef>
                        <a:spcAft>
                          <a:spcPts val="0"/>
                        </a:spcAft>
                        <a:buFont typeface="Symbol" panose="05050102010706020507" pitchFamily="18" charset="2"/>
                        <a:buChar char=""/>
                      </a:pPr>
                      <a:r>
                        <a:rPr lang="en-US" sz="1600" kern="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ERCO conducts Monthly Financial reviews of each school.  </a:t>
                      </a:r>
                      <a:endParaRPr lang="en-US" sz="1600" kern="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600" kern="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Schools are required to submit financial reports into Epicenter by the 10</a:t>
                      </a:r>
                      <a:r>
                        <a:rPr lang="en-US" sz="1600" kern="1400" baseline="300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th</a:t>
                      </a:r>
                      <a:r>
                        <a:rPr lang="en-US" sz="1600" kern="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 of the following month including Reconciliation reports, bank statements, payables, and federal funding statements.  </a:t>
                      </a:r>
                      <a:endParaRPr lang="en-US" sz="1600" kern="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15000"/>
                        </a:lnSpc>
                        <a:spcBef>
                          <a:spcPts val="0"/>
                        </a:spcBef>
                        <a:spcAft>
                          <a:spcPts val="0"/>
                        </a:spcAft>
                        <a:buFont typeface="Symbol" panose="05050102010706020507" pitchFamily="18" charset="2"/>
                        <a:buChar char=""/>
                      </a:pPr>
                      <a:r>
                        <a:rPr lang="en-US" sz="1600" kern="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ERCO reviews financials and provides an analysis report back to the school board and school officials.  </a:t>
                      </a:r>
                    </a:p>
                    <a:p>
                      <a:pPr marL="342900" marR="0" lvl="0" indent="-342900">
                        <a:lnSpc>
                          <a:spcPct val="115000"/>
                        </a:lnSpc>
                        <a:spcBef>
                          <a:spcPts val="0"/>
                        </a:spcBef>
                        <a:spcAft>
                          <a:spcPts val="0"/>
                        </a:spcAft>
                        <a:buFont typeface="Symbol" panose="05050102010706020507" pitchFamily="18" charset="2"/>
                        <a:buChar char=""/>
                      </a:pPr>
                      <a:r>
                        <a:rPr lang="en-US" sz="1600" kern="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The ERCO Financial Analysis Report provides the school with an analysis score and recommendations for improvement when needed. </a:t>
                      </a:r>
                    </a:p>
                    <a:p>
                      <a:pPr marL="342900" marR="0" lvl="0" indent="-342900">
                        <a:lnSpc>
                          <a:spcPct val="115000"/>
                        </a:lnSpc>
                        <a:spcBef>
                          <a:spcPts val="0"/>
                        </a:spcBef>
                        <a:spcAft>
                          <a:spcPts val="0"/>
                        </a:spcAft>
                        <a:buFont typeface="Symbol" panose="05050102010706020507" pitchFamily="18" charset="2"/>
                        <a:buChar char=""/>
                      </a:pPr>
                      <a:r>
                        <a:rPr lang="en-US" sz="1600" kern="1400" dirty="0">
                          <a:solidFill>
                            <a:schemeClr val="bg1"/>
                          </a:solidFill>
                          <a:effectLst/>
                          <a:latin typeface="Calibri" panose="020F0502020204030204" pitchFamily="34" charset="0"/>
                          <a:ea typeface="Times New Roman" panose="02020603050405020304" pitchFamily="18" charset="0"/>
                          <a:cs typeface="Arial" panose="020B0604020202020204" pitchFamily="34" charset="0"/>
                        </a:rPr>
                        <a:t>The sponsor may require the school to provide a corrective action plan when financial concerns are discovered or if the analysis score falls below expectations.  </a:t>
                      </a:r>
                      <a:endParaRPr lang="en-US" sz="1600" kern="14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anchor="ctr"/>
                </a:tc>
                <a:tc>
                  <a:txBody>
                    <a:bodyPr/>
                    <a:lstStyle/>
                    <a:p>
                      <a:pPr marL="0" marR="0">
                        <a:lnSpc>
                          <a:spcPct val="115000"/>
                        </a:lnSpc>
                        <a:spcBef>
                          <a:spcPts val="0"/>
                        </a:spcBef>
                        <a:spcAft>
                          <a:spcPts val="0"/>
                        </a:spcAft>
                      </a:pPr>
                      <a:r>
                        <a:rPr lang="en-US" sz="1600" kern="14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Financial - Enrollment review will be sent within 10 days of the completed review. </a:t>
                      </a: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73025" marR="73025" anchor="ctr"/>
                </a:tc>
                <a:extLst>
                  <a:ext uri="{0D108BD9-81ED-4DB2-BD59-A6C34878D82A}">
                    <a16:rowId xmlns:a16="http://schemas.microsoft.com/office/drawing/2014/main" val="334432574"/>
                  </a:ext>
                </a:extLst>
              </a:tr>
              <a:tr h="1317531">
                <a:tc>
                  <a:txBody>
                    <a:bodyPr/>
                    <a:lstStyle/>
                    <a:p>
                      <a:pPr marL="0" marR="0" algn="l">
                        <a:lnSpc>
                          <a:spcPct val="115000"/>
                        </a:lnSpc>
                        <a:spcBef>
                          <a:spcPts val="0"/>
                        </a:spcBef>
                        <a:spcAft>
                          <a:spcPts val="0"/>
                        </a:spcAft>
                      </a:pPr>
                      <a:r>
                        <a:rPr lang="en-US" sz="1600" kern="1400" dirty="0">
                          <a:effectLst/>
                        </a:rPr>
                        <a:t> The Enrollment and Financial Review is sent to the school board and school officials via email.  </a:t>
                      </a: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gn="ctr">
                        <a:lnSpc>
                          <a:spcPct val="115000"/>
                        </a:lnSpc>
                        <a:spcBef>
                          <a:spcPts val="0"/>
                        </a:spcBef>
                        <a:spcAft>
                          <a:spcPts val="0"/>
                        </a:spcAft>
                      </a:pPr>
                      <a:r>
                        <a:rPr lang="en-US" sz="1600" b="0" u="none"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Monthly </a:t>
                      </a:r>
                    </a:p>
                  </a:txBody>
                  <a:tcPr marL="49262" marR="49262" marT="30842" marB="30842" anchor="ctr"/>
                </a:tc>
                <a:extLst>
                  <a:ext uri="{0D108BD9-81ED-4DB2-BD59-A6C34878D82A}">
                    <a16:rowId xmlns:a16="http://schemas.microsoft.com/office/drawing/2014/main" val="324003164"/>
                  </a:ext>
                </a:extLst>
              </a:tr>
              <a:tr h="311355">
                <a:tc>
                  <a:txBody>
                    <a:bodyPr/>
                    <a:lstStyle/>
                    <a:p>
                      <a:pPr marL="0" marR="0">
                        <a:lnSpc>
                          <a:spcPct val="115000"/>
                        </a:lnSpc>
                        <a:spcBef>
                          <a:spcPts val="0"/>
                        </a:spcBef>
                        <a:spcAft>
                          <a:spcPts val="0"/>
                        </a:spcAft>
                      </a:pP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tc>
                  <a:txBody>
                    <a:bodyPr/>
                    <a:lstStyle/>
                    <a:p>
                      <a:pPr marL="0" marR="0">
                        <a:lnSpc>
                          <a:spcPct val="115000"/>
                        </a:lnSpc>
                        <a:spcBef>
                          <a:spcPts val="0"/>
                        </a:spcBef>
                        <a:spcAft>
                          <a:spcPts val="0"/>
                        </a:spcAft>
                      </a:pPr>
                      <a:endParaRPr lang="en-US" sz="1600" kern="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a:txBody>
                  <a:tcPr marL="49262" marR="49262" marT="30842" marB="30842" anchor="ctr"/>
                </a:tc>
                <a:extLst>
                  <a:ext uri="{0D108BD9-81ED-4DB2-BD59-A6C34878D82A}">
                    <a16:rowId xmlns:a16="http://schemas.microsoft.com/office/drawing/2014/main" val="74019874"/>
                  </a:ext>
                </a:extLst>
              </a:tr>
            </a:tbl>
          </a:graphicData>
        </a:graphic>
      </p:graphicFrame>
    </p:spTree>
    <p:extLst>
      <p:ext uri="{BB962C8B-B14F-4D97-AF65-F5344CB8AC3E}">
        <p14:creationId xmlns:p14="http://schemas.microsoft.com/office/powerpoint/2010/main" val="25180774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latin typeface="Segoe UI Light" panose="020B0502040204020203" pitchFamily="34" charset="0"/>
                <a:cs typeface="Segoe UI Light" panose="020B0502040204020203" pitchFamily="34" charset="0"/>
              </a:rPr>
              <a:t>Annual Audit Reports </a:t>
            </a:r>
          </a:p>
        </p:txBody>
      </p:sp>
      <p:grpSp>
        <p:nvGrpSpPr>
          <p:cNvPr id="18" name="Group 17" descr="Small circle with number 1 inside  indicating step 1"/>
          <p:cNvGrpSpPr/>
          <p:nvPr/>
        </p:nvGrpSpPr>
        <p:grpSpPr bwMode="blackWhite">
          <a:xfrm>
            <a:off x="531552" y="1917997"/>
            <a:ext cx="558179" cy="409838"/>
            <a:chOff x="6953426" y="711274"/>
            <a:chExt cx="558179" cy="409838"/>
          </a:xfrm>
        </p:grpSpPr>
        <p:sp>
          <p:nvSpPr>
            <p:cNvPr id="19" name="Oval 18"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1</a:t>
              </a:r>
            </a:p>
          </p:txBody>
        </p:sp>
      </p:grpSp>
      <p:sp>
        <p:nvSpPr>
          <p:cNvPr id="21" name="Content Placeholder 17"/>
          <p:cNvSpPr txBox="1">
            <a:spLocks/>
          </p:cNvSpPr>
          <p:nvPr/>
        </p:nvSpPr>
        <p:spPr>
          <a:xfrm>
            <a:off x="1056513" y="1914661"/>
            <a:ext cx="5039486" cy="82039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sz="2000" dirty="0">
                <a:solidFill>
                  <a:prstClr val="black">
                    <a:lumMod val="75000"/>
                    <a:lumOff val="25000"/>
                  </a:prstClr>
                </a:solidFill>
                <a:latin typeface="Segoe UI" panose="020B0502040204020203" pitchFamily="34" charset="0"/>
                <a:cs typeface="Segoe UI" panose="020B0502040204020203" pitchFamily="34" charset="0"/>
              </a:rPr>
              <a:t>Annual Audit Reports are completed by the Ohio Auditor of State. </a:t>
            </a:r>
            <a:endParaRPr lang="en-US" sz="2000" dirty="0">
              <a:solidFill>
                <a:prstClr val="black">
                  <a:lumMod val="75000"/>
                  <a:lumOff val="25000"/>
                </a:prstClr>
              </a:solidFill>
              <a:cs typeface="Segoe UI"/>
            </a:endParaRPr>
          </a:p>
        </p:txBody>
      </p:sp>
      <p:grpSp>
        <p:nvGrpSpPr>
          <p:cNvPr id="33" name="Group 32" descr="Small circle with number 2 inside  indicating step 2"/>
          <p:cNvGrpSpPr/>
          <p:nvPr/>
        </p:nvGrpSpPr>
        <p:grpSpPr bwMode="blackWhite">
          <a:xfrm>
            <a:off x="531552" y="2804257"/>
            <a:ext cx="558179" cy="409838"/>
            <a:chOff x="6953426" y="711274"/>
            <a:chExt cx="558179" cy="409838"/>
          </a:xfrm>
        </p:grpSpPr>
        <p:sp>
          <p:nvSpPr>
            <p:cNvPr id="34" name="Oval 3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descr="Number 2"/>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2</a:t>
              </a:r>
            </a:p>
          </p:txBody>
        </p:sp>
      </p:grpSp>
      <p:sp>
        <p:nvSpPr>
          <p:cNvPr id="36" name="Content Placeholder 17"/>
          <p:cNvSpPr txBox="1">
            <a:spLocks/>
          </p:cNvSpPr>
          <p:nvPr/>
        </p:nvSpPr>
        <p:spPr>
          <a:xfrm>
            <a:off x="1056512" y="2831571"/>
            <a:ext cx="5039487" cy="659111"/>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defRPr/>
            </a:pPr>
            <a:r>
              <a:rPr lang="en-US" sz="2000" dirty="0">
                <a:solidFill>
                  <a:prstClr val="black">
                    <a:lumMod val="75000"/>
                    <a:lumOff val="25000"/>
                  </a:prstClr>
                </a:solidFill>
                <a:latin typeface="Segoe UI" panose="020B0502040204020203" pitchFamily="34" charset="0"/>
                <a:cs typeface="Segoe UI" panose="020B0502040204020203" pitchFamily="34" charset="0"/>
              </a:rPr>
              <a:t>Please notify ERCO when the AOS begins the audit engagement for your school. </a:t>
            </a:r>
          </a:p>
        </p:txBody>
      </p:sp>
      <p:grpSp>
        <p:nvGrpSpPr>
          <p:cNvPr id="22" name="Group 21" descr="Small circle with number 3 inside  indicating step 3"/>
          <p:cNvGrpSpPr/>
          <p:nvPr/>
        </p:nvGrpSpPr>
        <p:grpSpPr bwMode="blackWhite">
          <a:xfrm>
            <a:off x="538654" y="3853589"/>
            <a:ext cx="558179" cy="409838"/>
            <a:chOff x="6953426" y="711274"/>
            <a:chExt cx="558179" cy="409838"/>
          </a:xfrm>
        </p:grpSpPr>
        <p:sp>
          <p:nvSpPr>
            <p:cNvPr id="24" name="Oval 2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TextBox 29" descr="Number 3"/>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3</a:t>
              </a:r>
            </a:p>
          </p:txBody>
        </p:sp>
      </p:grpSp>
      <p:sp>
        <p:nvSpPr>
          <p:cNvPr id="32" name="Content Placeholder 17"/>
          <p:cNvSpPr txBox="1">
            <a:spLocks/>
          </p:cNvSpPr>
          <p:nvPr/>
        </p:nvSpPr>
        <p:spPr>
          <a:xfrm>
            <a:off x="1096833" y="3701153"/>
            <a:ext cx="5123570" cy="1296453"/>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600"/>
              </a:spcAft>
              <a:buNone/>
              <a:defRPr/>
            </a:pPr>
            <a:r>
              <a:rPr lang="en-US" sz="2000" dirty="0">
                <a:solidFill>
                  <a:prstClr val="black">
                    <a:lumMod val="75000"/>
                    <a:lumOff val="25000"/>
                  </a:prstClr>
                </a:solidFill>
                <a:latin typeface="Segoe UI" panose="020B0502040204020203" pitchFamily="34" charset="0"/>
                <a:cs typeface="Segoe UI" panose="020B0502040204020203" pitchFamily="34" charset="0"/>
              </a:rPr>
              <a:t>Once the audit report is released, the sponsor will receive it and review its contents. If the report identifies any negative findings, a Corrective Action Plan may be required.</a:t>
            </a:r>
            <a:endParaRPr lang="en-US" sz="2000" dirty="0">
              <a:solidFill>
                <a:prstClr val="black">
                  <a:lumMod val="75000"/>
                  <a:lumOff val="25000"/>
                </a:prstClr>
              </a:solidFill>
              <a:cs typeface="Segoe UI"/>
            </a:endParaRPr>
          </a:p>
        </p:txBody>
      </p:sp>
      <p:sp>
        <p:nvSpPr>
          <p:cNvPr id="40" name="Content Placeholder 17"/>
          <p:cNvSpPr txBox="1">
            <a:spLocks/>
          </p:cNvSpPr>
          <p:nvPr/>
        </p:nvSpPr>
        <p:spPr>
          <a:xfrm>
            <a:off x="1056512" y="4997606"/>
            <a:ext cx="5468979" cy="1236940"/>
          </a:xfrm>
          <a:prstGeom prst="rect">
            <a:avLst/>
          </a:prstGeom>
        </p:spPr>
        <p:txBody>
          <a:bodyPr vert="horz" lIns="91440" tIns="45720" rIns="91440" bIns="45720" rtlCol="0">
            <a:norm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lvl="0" indent="0">
              <a:spcAft>
                <a:spcPts val="2000"/>
              </a:spcAft>
              <a:buNone/>
              <a:defRPr/>
            </a:pPr>
            <a:endParaRPr lang="en-US" sz="1600" dirty="0">
              <a:solidFill>
                <a:prstClr val="black">
                  <a:lumMod val="75000"/>
                  <a:lumOff val="25000"/>
                </a:prstClr>
              </a:solidFill>
              <a:latin typeface="Segoe UI" panose="020B0502040204020203" pitchFamily="34" charset="0"/>
              <a:cs typeface="Segoe UI" panose="020B0502040204020203" pitchFamily="34" charset="0"/>
            </a:endParaRPr>
          </a:p>
        </p:txBody>
      </p:sp>
      <p:pic>
        <p:nvPicPr>
          <p:cNvPr id="3" name="Picture 2">
            <a:extLst>
              <a:ext uri="{FF2B5EF4-FFF2-40B4-BE49-F238E27FC236}">
                <a16:creationId xmlns:a16="http://schemas.microsoft.com/office/drawing/2014/main" id="{2F57970F-169C-00BD-4CF1-F4F43DB333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97940" y="1917997"/>
            <a:ext cx="5123570" cy="4466743"/>
          </a:xfrm>
          <a:prstGeom prst="rect">
            <a:avLst/>
          </a:prstGeom>
          <a:noFill/>
          <a:ln>
            <a:noFill/>
          </a:ln>
        </p:spPr>
      </p:pic>
    </p:spTree>
    <p:extLst>
      <p:ext uri="{BB962C8B-B14F-4D97-AF65-F5344CB8AC3E}">
        <p14:creationId xmlns:p14="http://schemas.microsoft.com/office/powerpoint/2010/main" val="1107001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00911-5D39-4A06-7DBF-ED19B2B965A1}"/>
              </a:ext>
            </a:extLst>
          </p:cNvPr>
          <p:cNvSpPr>
            <a:spLocks noGrp="1"/>
          </p:cNvSpPr>
          <p:nvPr>
            <p:ph type="title"/>
          </p:nvPr>
        </p:nvSpPr>
        <p:spPr/>
        <p:txBody>
          <a:bodyPr/>
          <a:lstStyle/>
          <a:p>
            <a:r>
              <a:rPr lang="en-US" dirty="0"/>
              <a:t>ERCO Technical Assistance </a:t>
            </a:r>
          </a:p>
        </p:txBody>
      </p:sp>
      <p:sp>
        <p:nvSpPr>
          <p:cNvPr id="3" name="Content Placeholder 2">
            <a:extLst>
              <a:ext uri="{FF2B5EF4-FFF2-40B4-BE49-F238E27FC236}">
                <a16:creationId xmlns:a16="http://schemas.microsoft.com/office/drawing/2014/main" id="{3EF53D25-2332-41BC-54C3-25ABEE5EEBD4}"/>
              </a:ext>
            </a:extLst>
          </p:cNvPr>
          <p:cNvSpPr>
            <a:spLocks noGrp="1"/>
          </p:cNvSpPr>
          <p:nvPr>
            <p:ph sz="quarter" idx="10"/>
          </p:nvPr>
        </p:nvSpPr>
        <p:spPr>
          <a:xfrm>
            <a:off x="539495" y="1435608"/>
            <a:ext cx="9506025" cy="4974336"/>
          </a:xfrm>
        </p:spPr>
        <p:txBody>
          <a:bodyPr>
            <a:normAutofit fontScale="92500" lnSpcReduction="20000"/>
          </a:bodyPr>
          <a:lstStyle/>
          <a:p>
            <a:pPr marL="228600" indent="-228600">
              <a:buAutoNum type="arabicPeriod"/>
            </a:pPr>
            <a:r>
              <a:rPr lang="en-US" sz="1700" dirty="0"/>
              <a:t>ERCO provides timely technical assistance to its schools in response to concerns and matters identified by either the school, ERCO, or others. </a:t>
            </a:r>
          </a:p>
          <a:p>
            <a:pPr marL="228600" indent="-228600">
              <a:buAutoNum type="arabicPeriod"/>
            </a:pPr>
            <a:r>
              <a:rPr lang="en-US" sz="1700" dirty="0"/>
              <a:t>ERCO provides proactive technical assistance, professional development opportunities, and guidance materials to its schools. </a:t>
            </a:r>
          </a:p>
          <a:p>
            <a:pPr marL="228600" indent="-228600">
              <a:buAutoNum type="arabicPeriod"/>
            </a:pPr>
            <a:r>
              <a:rPr lang="en-US" sz="1700" dirty="0"/>
              <a:t>ERCO uses the results of a needs assessment to provide quality effective technical assistance and professional development opportunities to its schools. </a:t>
            </a:r>
          </a:p>
          <a:p>
            <a:pPr marL="228600" indent="-228600">
              <a:buAutoNum type="arabicPeriod"/>
            </a:pPr>
            <a:r>
              <a:rPr lang="en-US" sz="1700" dirty="0"/>
              <a:t>ERCO provides resources on the ERCO website that includes videos, webinars, updates, and guidance materials. </a:t>
            </a:r>
          </a:p>
          <a:p>
            <a:pPr marL="228600" indent="-228600">
              <a:buAutoNum type="arabicPeriod"/>
            </a:pPr>
            <a:r>
              <a:rPr lang="en-US" sz="1700" dirty="0"/>
              <a:t>ERCO provides technical assistance to schools to comply with all laws and rules applicable within the terms of the preliminary agreement and the community school contract and timely initiates intervention when it deems necessary. </a:t>
            </a:r>
          </a:p>
          <a:p>
            <a:endParaRPr lang="en-US" dirty="0"/>
          </a:p>
        </p:txBody>
      </p:sp>
    </p:spTree>
    <p:extLst>
      <p:ext uri="{BB962C8B-B14F-4D97-AF65-F5344CB8AC3E}">
        <p14:creationId xmlns:p14="http://schemas.microsoft.com/office/powerpoint/2010/main" val="33445862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D0EB6-59ED-98A4-602D-C1E37945DACD}"/>
              </a:ext>
            </a:extLst>
          </p:cNvPr>
          <p:cNvSpPr>
            <a:spLocks noGrp="1"/>
          </p:cNvSpPr>
          <p:nvPr>
            <p:ph type="title"/>
          </p:nvPr>
        </p:nvSpPr>
        <p:spPr/>
        <p:txBody>
          <a:bodyPr>
            <a:noAutofit/>
          </a:bodyPr>
          <a:lstStyle/>
          <a:p>
            <a:r>
              <a:rPr lang="en-US" sz="4000" b="1" dirty="0"/>
              <a:t>Legal Updates </a:t>
            </a:r>
          </a:p>
        </p:txBody>
      </p:sp>
      <p:sp>
        <p:nvSpPr>
          <p:cNvPr id="3" name="Content Placeholder 2">
            <a:extLst>
              <a:ext uri="{FF2B5EF4-FFF2-40B4-BE49-F238E27FC236}">
                <a16:creationId xmlns:a16="http://schemas.microsoft.com/office/drawing/2014/main" id="{44A72ADB-98F1-E091-ED08-71E338CC9CC7}"/>
              </a:ext>
            </a:extLst>
          </p:cNvPr>
          <p:cNvSpPr>
            <a:spLocks noGrp="1"/>
          </p:cNvSpPr>
          <p:nvPr>
            <p:ph sz="quarter" idx="13"/>
          </p:nvPr>
        </p:nvSpPr>
        <p:spPr>
          <a:xfrm>
            <a:off x="521208" y="2539540"/>
            <a:ext cx="10547604" cy="3705396"/>
          </a:xfrm>
        </p:spPr>
        <p:txBody>
          <a:bodyPr>
            <a:normAutofit fontScale="92500" lnSpcReduction="20000"/>
          </a:bodyPr>
          <a:lstStyle/>
          <a:p>
            <a:r>
              <a:rPr lang="en-US" dirty="0"/>
              <a:t>• ERCO has a process in place to keep its schools informed about any changes to rules, laws, or policies that may affect their operations. </a:t>
            </a:r>
          </a:p>
          <a:p>
            <a:r>
              <a:rPr lang="en-US" dirty="0"/>
              <a:t> • Updates regarding legal and policy changes are shared with schools annually and prior to the start of each school year during the Administrator's Meeting. </a:t>
            </a:r>
          </a:p>
          <a:p>
            <a:r>
              <a:rPr lang="en-US" dirty="0"/>
              <a:t>•Additionally, ERCO's legal counsel regularly communicates with ERCO about any changes to federal or state laws, and these updates are shared with school officials via email.</a:t>
            </a:r>
            <a:endParaRPr lang="en-US" sz="1900" dirty="0"/>
          </a:p>
        </p:txBody>
      </p:sp>
    </p:spTree>
    <p:extLst>
      <p:ext uri="{BB962C8B-B14F-4D97-AF65-F5344CB8AC3E}">
        <p14:creationId xmlns:p14="http://schemas.microsoft.com/office/powerpoint/2010/main" val="1303938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latin typeface="Segoe UI Light" panose="020B0502040204020203" pitchFamily="34" charset="0"/>
                <a:cs typeface="Segoe UI Light" panose="020B0502040204020203" pitchFamily="34" charset="0"/>
              </a:rPr>
              <a:t>Performance Monitoring  </a:t>
            </a:r>
          </a:p>
        </p:txBody>
      </p:sp>
      <p:sp>
        <p:nvSpPr>
          <p:cNvPr id="5" name="Content Placeholder 4"/>
          <p:cNvSpPr>
            <a:spLocks noGrp="1"/>
          </p:cNvSpPr>
          <p:nvPr>
            <p:ph sz="half" idx="4294967295"/>
          </p:nvPr>
        </p:nvSpPr>
        <p:spPr>
          <a:xfrm>
            <a:off x="521207" y="1553407"/>
            <a:ext cx="8705920" cy="4668489"/>
          </a:xfrm>
        </p:spPr>
        <p:txBody>
          <a:bodyPr vert="horz" lIns="91440" tIns="45720" rIns="91440" bIns="45720" rtlCol="0">
            <a:normAutofit/>
          </a:bodyPr>
          <a:lstStyle/>
          <a:p>
            <a:pPr>
              <a:lnSpc>
                <a:spcPts val="1800"/>
              </a:lnSpc>
              <a:spcBef>
                <a:spcPts val="1000"/>
              </a:spcBef>
              <a:spcAft>
                <a:spcPts val="600"/>
              </a:spcAft>
            </a:pPr>
            <a:r>
              <a:rPr lang="en-US" sz="1600" dirty="0">
                <a:latin typeface="Segoe UI" panose="020B0502040204020203" pitchFamily="34" charset="0"/>
                <a:cs typeface="Segoe UI" panose="020B0502040204020203" pitchFamily="34" charset="0"/>
              </a:rPr>
              <a:t>• </a:t>
            </a:r>
            <a:r>
              <a:rPr lang="en-US" sz="1800" dirty="0">
                <a:latin typeface="Segoe UI" panose="020B0502040204020203" pitchFamily="34" charset="0"/>
                <a:cs typeface="Segoe UI" panose="020B0502040204020203" pitchFamily="34" charset="0"/>
              </a:rPr>
              <a:t>ERCO monitors, reviews, and evaluates each school’s academic, financial, operational, and legal/governance performance using data received as described in the Performance Framework contained in the School/Sponsor Contract.  </a:t>
            </a:r>
          </a:p>
          <a:p>
            <a:pPr>
              <a:lnSpc>
                <a:spcPts val="1800"/>
              </a:lnSpc>
              <a:spcBef>
                <a:spcPts val="1000"/>
              </a:spcBef>
              <a:spcAft>
                <a:spcPts val="600"/>
              </a:spcAft>
            </a:pPr>
            <a:r>
              <a:rPr lang="en-US" sz="1800" dirty="0">
                <a:latin typeface="Segoe UI" panose="020B0502040204020203" pitchFamily="34" charset="0"/>
                <a:cs typeface="Segoe UI" panose="020B0502040204020203" pitchFamily="34" charset="0"/>
              </a:rPr>
              <a:t>• ERCO collects data related to academic, financial, operational, and legal/governance performance and evaluates the overall performance of the school based on the outcomes of its data analysis.  </a:t>
            </a:r>
          </a:p>
          <a:p>
            <a:pPr>
              <a:lnSpc>
                <a:spcPts val="1800"/>
              </a:lnSpc>
              <a:spcBef>
                <a:spcPts val="1000"/>
              </a:spcBef>
              <a:spcAft>
                <a:spcPts val="600"/>
              </a:spcAft>
            </a:pPr>
            <a:r>
              <a:rPr lang="en-US" sz="1800" dirty="0">
                <a:latin typeface="Segoe UI" panose="020B0502040204020203" pitchFamily="34" charset="0"/>
                <a:cs typeface="Segoe UI" panose="020B0502040204020203" pitchFamily="34" charset="0"/>
              </a:rPr>
              <a:t>• ERCO annually provides a High Stakes Performance Report to its schools that include academic, fiscal, operational, and legal/governance performance based on the performance framework. </a:t>
            </a:r>
          </a:p>
          <a:p>
            <a:pPr>
              <a:lnSpc>
                <a:spcPts val="1800"/>
              </a:lnSpc>
              <a:spcBef>
                <a:spcPts val="1000"/>
              </a:spcBef>
              <a:spcAft>
                <a:spcPts val="600"/>
              </a:spcAft>
            </a:pPr>
            <a:r>
              <a:rPr lang="en-US" sz="1800" dirty="0">
                <a:latin typeface="Segoe UI" panose="020B0502040204020203" pitchFamily="34" charset="0"/>
                <a:cs typeface="Segoe UI" panose="020B0502040204020203" pitchFamily="34" charset="0"/>
              </a:rPr>
              <a:t>• ERCO provides the school governing board with the results of the High Stakes Performance Report. </a:t>
            </a:r>
          </a:p>
          <a:p>
            <a:pPr>
              <a:lnSpc>
                <a:spcPts val="1800"/>
              </a:lnSpc>
              <a:spcBef>
                <a:spcPts val="1000"/>
              </a:spcBef>
              <a:spcAft>
                <a:spcPts val="600"/>
              </a:spcAft>
            </a:pPr>
            <a:r>
              <a:rPr lang="en-US" sz="1800" dirty="0">
                <a:latin typeface="Segoe UI" panose="020B0502040204020203" pitchFamily="34" charset="0"/>
                <a:cs typeface="Segoe UI" panose="020B0502040204020203" pitchFamily="34" charset="0"/>
              </a:rPr>
              <a:t>• ERCO provides each school with an Overall Performance Score. </a:t>
            </a:r>
          </a:p>
          <a:p>
            <a:pPr>
              <a:lnSpc>
                <a:spcPts val="1800"/>
              </a:lnSpc>
              <a:spcBef>
                <a:spcPts val="1000"/>
              </a:spcBef>
              <a:spcAft>
                <a:spcPts val="600"/>
              </a:spcAft>
            </a:pPr>
            <a:r>
              <a:rPr lang="en-US" sz="1800" dirty="0">
                <a:latin typeface="Segoe UI" panose="020B0502040204020203" pitchFamily="34" charset="0"/>
                <a:cs typeface="Segoe UI" panose="020B0502040204020203" pitchFamily="34" charset="0"/>
              </a:rPr>
              <a:t>• ERCO annual High Stakes Performance Report includes the school’s prospects for renewal. </a:t>
            </a:r>
          </a:p>
          <a:p>
            <a:pPr marL="0" indent="0">
              <a:lnSpc>
                <a:spcPts val="1800"/>
              </a:lnSpc>
              <a:spcBef>
                <a:spcPts val="1000"/>
              </a:spcBef>
              <a:spcAft>
                <a:spcPts val="600"/>
              </a:spcAft>
              <a:buNone/>
            </a:pPr>
            <a:endParaRPr lang="en-US" sz="1200" dirty="0">
              <a:solidFill>
                <a:prstClr val="black">
                  <a:lumMod val="75000"/>
                  <a:lumOff val="25000"/>
                </a:prstClr>
              </a:solidFill>
              <a:latin typeface="Segoe UI" panose="020B0502040204020203" pitchFamily="34" charset="0"/>
              <a:cs typeface="Segoe UI" panose="020B0502040204020203" pitchFamily="34" charset="0"/>
            </a:endParaRPr>
          </a:p>
          <a:p>
            <a:pPr marL="0" indent="0">
              <a:lnSpc>
                <a:spcPts val="1800"/>
              </a:lnSpc>
              <a:spcBef>
                <a:spcPts val="1000"/>
              </a:spcBef>
              <a:spcAft>
                <a:spcPts val="600"/>
              </a:spcAft>
              <a:buNone/>
            </a:pPr>
            <a:endParaRPr lang="en-US" sz="1200" dirty="0">
              <a:solidFill>
                <a:prstClr val="black">
                  <a:lumMod val="75000"/>
                  <a:lumOff val="25000"/>
                </a:prstClr>
              </a:solidFill>
              <a:latin typeface="Segoe UI" panose="020B0502040204020203" pitchFamily="34" charset="0"/>
              <a:cs typeface="Segoe UI" panose="020B0502040204020203" pitchFamily="34" charset="0"/>
            </a:endParaRPr>
          </a:p>
        </p:txBody>
      </p:sp>
      <p:pic>
        <p:nvPicPr>
          <p:cNvPr id="2" name="Picture 1">
            <a:extLst>
              <a:ext uri="{FF2B5EF4-FFF2-40B4-BE49-F238E27FC236}">
                <a16:creationId xmlns:a16="http://schemas.microsoft.com/office/drawing/2014/main" id="{A9597711-A071-6A77-FD9B-A0D35A511E9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144000" y="4056993"/>
            <a:ext cx="2645980" cy="2164903"/>
          </a:xfrm>
          <a:prstGeom prst="rect">
            <a:avLst/>
          </a:prstGeom>
          <a:noFill/>
          <a:ln>
            <a:noFill/>
          </a:ln>
        </p:spPr>
      </p:pic>
    </p:spTree>
    <p:extLst>
      <p:ext uri="{BB962C8B-B14F-4D97-AF65-F5344CB8AC3E}">
        <p14:creationId xmlns:p14="http://schemas.microsoft.com/office/powerpoint/2010/main" val="9580368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9BD6B-8C0A-2DBB-F589-9339455FE350}"/>
              </a:ext>
            </a:extLst>
          </p:cNvPr>
          <p:cNvSpPr>
            <a:spLocks noGrp="1"/>
          </p:cNvSpPr>
          <p:nvPr>
            <p:ph type="title"/>
          </p:nvPr>
        </p:nvSpPr>
        <p:spPr/>
        <p:txBody>
          <a:bodyPr/>
          <a:lstStyle/>
          <a:p>
            <a:r>
              <a:rPr lang="en-US" dirty="0"/>
              <a:t>ERCO Interventions </a:t>
            </a:r>
          </a:p>
        </p:txBody>
      </p:sp>
      <p:sp>
        <p:nvSpPr>
          <p:cNvPr id="3" name="Content Placeholder 2">
            <a:extLst>
              <a:ext uri="{FF2B5EF4-FFF2-40B4-BE49-F238E27FC236}">
                <a16:creationId xmlns:a16="http://schemas.microsoft.com/office/drawing/2014/main" id="{2170EBB0-9258-D9EC-409E-3C1D61A9A5B8}"/>
              </a:ext>
            </a:extLst>
          </p:cNvPr>
          <p:cNvSpPr>
            <a:spLocks noGrp="1"/>
          </p:cNvSpPr>
          <p:nvPr>
            <p:ph sz="quarter" idx="10"/>
          </p:nvPr>
        </p:nvSpPr>
        <p:spPr>
          <a:xfrm>
            <a:off x="726531" y="1585653"/>
            <a:ext cx="10589169" cy="4596938"/>
          </a:xfrm>
        </p:spPr>
        <p:txBody>
          <a:bodyPr/>
          <a:lstStyle/>
          <a:p>
            <a:r>
              <a:rPr lang="en-US" sz="1600" dirty="0">
                <a:solidFill>
                  <a:schemeClr val="tx1"/>
                </a:solidFill>
              </a:rPr>
              <a:t>1. If ERCO discovers that a school has violated the terms of the Community School Contract or conditions outlined in section 3314 of ORC, the school may be subject to a Corrective Action Plan, Probation, Suspension of Operations, or Termination of their contract.</a:t>
            </a:r>
          </a:p>
          <a:p>
            <a:r>
              <a:rPr lang="en-US" sz="1600" dirty="0">
                <a:solidFill>
                  <a:schemeClr val="tx1"/>
                </a:solidFill>
              </a:rPr>
              <a:t>2. Written interventions are sent to the school board and officials via email, outlining the conditions and necessary steps to resolve the matter. The school will be given a timeframe to address the issue and prevent further intervention from the sponsor.</a:t>
            </a:r>
          </a:p>
          <a:p>
            <a:r>
              <a:rPr lang="en-US" sz="1600" dirty="0">
                <a:solidFill>
                  <a:schemeClr val="tx1"/>
                </a:solidFill>
              </a:rPr>
              <a:t>3. The school has the responsibility to maintain thorough records of the matter and the actions taken to solve it. </a:t>
            </a:r>
          </a:p>
          <a:p>
            <a:r>
              <a:rPr lang="en-US" sz="1600" dirty="0">
                <a:solidFill>
                  <a:schemeClr val="tx1"/>
                </a:solidFill>
              </a:rPr>
              <a:t>4. Additionally, the sponsor must keep records of their intervention and the steps taken by the school to resolve the issue. These records may be disclosed to ODE if requested.</a:t>
            </a:r>
          </a:p>
        </p:txBody>
      </p:sp>
    </p:spTree>
    <p:extLst>
      <p:ext uri="{BB962C8B-B14F-4D97-AF65-F5344CB8AC3E}">
        <p14:creationId xmlns:p14="http://schemas.microsoft.com/office/powerpoint/2010/main" val="90349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descr="Small circle with number 1 inside  indicating step 1"/>
          <p:cNvGrpSpPr/>
          <p:nvPr/>
        </p:nvGrpSpPr>
        <p:grpSpPr bwMode="blackWhite">
          <a:xfrm>
            <a:off x="558723" y="1917997"/>
            <a:ext cx="558179" cy="409838"/>
            <a:chOff x="6953426" y="711274"/>
            <a:chExt cx="558179" cy="409838"/>
          </a:xfrm>
        </p:grpSpPr>
        <p:sp>
          <p:nvSpPr>
            <p:cNvPr id="14" name="Oval 13"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descr="Number 1"/>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1</a:t>
              </a:r>
            </a:p>
          </p:txBody>
        </p:sp>
      </p:grpSp>
      <p:sp>
        <p:nvSpPr>
          <p:cNvPr id="16" name="Content Placeholder 17"/>
          <p:cNvSpPr txBox="1">
            <a:spLocks/>
          </p:cNvSpPr>
          <p:nvPr/>
        </p:nvSpPr>
        <p:spPr>
          <a:xfrm>
            <a:off x="1066037" y="1870076"/>
            <a:ext cx="6493631" cy="1126842"/>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Aft>
                <a:spcPts val="2000"/>
              </a:spcAft>
              <a:buNone/>
            </a:pPr>
            <a:r>
              <a:rPr lang="en-US" sz="1600" dirty="0">
                <a:solidFill>
                  <a:prstClr val="black">
                    <a:lumMod val="75000"/>
                    <a:lumOff val="25000"/>
                  </a:prstClr>
                </a:solidFill>
                <a:latin typeface="Segoe UI" panose="020B0502040204020203" pitchFamily="34" charset="0"/>
                <a:cs typeface="Segoe UI" panose="020B0502040204020203" pitchFamily="34" charset="0"/>
              </a:rPr>
              <a:t>Schools seeking renewal with ERCO must complete a renewal application, which is available on the ERCO website. The applications will also be sent to schools by </a:t>
            </a:r>
            <a:r>
              <a:rPr lang="en-US" sz="1600" b="1" dirty="0">
                <a:solidFill>
                  <a:prstClr val="black">
                    <a:lumMod val="75000"/>
                    <a:lumOff val="25000"/>
                  </a:prstClr>
                </a:solidFill>
                <a:latin typeface="Segoe UI" panose="020B0502040204020203" pitchFamily="34" charset="0"/>
                <a:cs typeface="Segoe UI" panose="020B0502040204020203" pitchFamily="34" charset="0"/>
              </a:rPr>
              <a:t>October 15th.</a:t>
            </a:r>
          </a:p>
        </p:txBody>
      </p:sp>
      <p:grpSp>
        <p:nvGrpSpPr>
          <p:cNvPr id="18" name="Group 17" descr="Small circle with number 2 inside  indicating step 2"/>
          <p:cNvGrpSpPr/>
          <p:nvPr/>
        </p:nvGrpSpPr>
        <p:grpSpPr bwMode="blackWhite">
          <a:xfrm>
            <a:off x="558723" y="3522503"/>
            <a:ext cx="558179" cy="409838"/>
            <a:chOff x="6971758" y="711274"/>
            <a:chExt cx="558179" cy="409838"/>
          </a:xfrm>
        </p:grpSpPr>
        <p:sp>
          <p:nvSpPr>
            <p:cNvPr id="23" name="Oval 22"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descr="Number 2"/>
            <p:cNvSpPr txBox="1">
              <a:spLocks noChangeAspect="1"/>
            </p:cNvSpPr>
            <p:nvPr/>
          </p:nvSpPr>
          <p:spPr bwMode="blackWhite">
            <a:xfrm>
              <a:off x="6971758" y="737420"/>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2</a:t>
              </a:r>
            </a:p>
          </p:txBody>
        </p:sp>
      </p:grpSp>
      <p:sp>
        <p:nvSpPr>
          <p:cNvPr id="25" name="Content Placeholder 17"/>
          <p:cNvSpPr txBox="1">
            <a:spLocks/>
          </p:cNvSpPr>
          <p:nvPr/>
        </p:nvSpPr>
        <p:spPr>
          <a:xfrm>
            <a:off x="1072767" y="3339693"/>
            <a:ext cx="6332288" cy="878329"/>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Aft>
                <a:spcPts val="2000"/>
              </a:spcAft>
              <a:buNone/>
            </a:pPr>
            <a:r>
              <a:rPr lang="en-US" sz="1600" dirty="0">
                <a:solidFill>
                  <a:prstClr val="black">
                    <a:lumMod val="75000"/>
                    <a:lumOff val="25000"/>
                  </a:prstClr>
                </a:solidFill>
                <a:latin typeface="Segoe UI" panose="020B0502040204020203" pitchFamily="34" charset="0"/>
                <a:cs typeface="Segoe UI" panose="020B0502040204020203" pitchFamily="34" charset="0"/>
              </a:rPr>
              <a:t>Please ensure that you submit your Renewal Applications to Epicenter by </a:t>
            </a:r>
            <a:r>
              <a:rPr lang="en-US" sz="1600" b="1" dirty="0">
                <a:solidFill>
                  <a:prstClr val="black">
                    <a:lumMod val="75000"/>
                    <a:lumOff val="25000"/>
                  </a:prstClr>
                </a:solidFill>
                <a:latin typeface="Segoe UI" panose="020B0502040204020203" pitchFamily="34" charset="0"/>
                <a:cs typeface="Segoe UI" panose="020B0502040204020203" pitchFamily="34" charset="0"/>
              </a:rPr>
              <a:t>November 30th, </a:t>
            </a:r>
            <a:r>
              <a:rPr lang="en-US" sz="1600" dirty="0">
                <a:solidFill>
                  <a:prstClr val="black">
                    <a:lumMod val="75000"/>
                    <a:lumOff val="25000"/>
                  </a:prstClr>
                </a:solidFill>
                <a:latin typeface="Segoe UI" panose="020B0502040204020203" pitchFamily="34" charset="0"/>
                <a:cs typeface="Segoe UI" panose="020B0502040204020203" pitchFamily="34" charset="0"/>
              </a:rPr>
              <a:t>at the latest.</a:t>
            </a:r>
          </a:p>
        </p:txBody>
      </p:sp>
      <p:grpSp>
        <p:nvGrpSpPr>
          <p:cNvPr id="26" name="Group 25" descr="Small circle with number 3 inside  indicating step 3"/>
          <p:cNvGrpSpPr/>
          <p:nvPr/>
        </p:nvGrpSpPr>
        <p:grpSpPr bwMode="blackWhite">
          <a:xfrm>
            <a:off x="570879" y="4715904"/>
            <a:ext cx="558179" cy="409838"/>
            <a:chOff x="6953426" y="711274"/>
            <a:chExt cx="558179" cy="409838"/>
          </a:xfrm>
        </p:grpSpPr>
        <p:sp>
          <p:nvSpPr>
            <p:cNvPr id="27" name="Oval 26" descr="Small circle"/>
            <p:cNvSpPr/>
            <p:nvPr/>
          </p:nvSpPr>
          <p:spPr bwMode="blackWhite">
            <a:xfrm>
              <a:off x="7025069" y="711274"/>
              <a:ext cx="409838" cy="409838"/>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descr="Number 3"/>
            <p:cNvSpPr txBox="1">
              <a:spLocks noChangeAspect="1"/>
            </p:cNvSpPr>
            <p:nvPr/>
          </p:nvSpPr>
          <p:spPr bwMode="blackWhite">
            <a:xfrm>
              <a:off x="6953426" y="727564"/>
              <a:ext cx="558179" cy="369332"/>
            </a:xfrm>
            <a:prstGeom prst="rect">
              <a:avLst/>
            </a:prstGeom>
            <a:noFill/>
          </p:spPr>
          <p:txBody>
            <a:bodyPr wrap="square" rtlCol="0">
              <a:spAutoFit/>
            </a:bodyPr>
            <a:lstStyle/>
            <a:p>
              <a:pPr algn="ctr"/>
              <a:r>
                <a:rPr lang="en-US" dirty="0">
                  <a:solidFill>
                    <a:schemeClr val="bg1"/>
                  </a:solidFill>
                  <a:latin typeface="Segoe UI Semibold" panose="020B0702040204020203" pitchFamily="34" charset="0"/>
                  <a:cs typeface="Segoe UI Semibold" panose="020B0702040204020203" pitchFamily="34" charset="0"/>
                </a:rPr>
                <a:t>3</a:t>
              </a:r>
            </a:p>
          </p:txBody>
        </p:sp>
      </p:grpSp>
      <p:sp>
        <p:nvSpPr>
          <p:cNvPr id="29" name="Content Placeholder 17"/>
          <p:cNvSpPr txBox="1">
            <a:spLocks/>
          </p:cNvSpPr>
          <p:nvPr/>
        </p:nvSpPr>
        <p:spPr>
          <a:xfrm>
            <a:off x="1066037" y="4469712"/>
            <a:ext cx="6481120" cy="1403880"/>
          </a:xfrm>
          <a:prstGeom prst="rect">
            <a:avLst/>
          </a:prstGeom>
        </p:spPr>
        <p:txBody>
          <a:bodyPr vert="horz" lIns="91440" tIns="45720" rIns="91440" bIns="45720" rtlCol="0">
            <a:noAutofit/>
          </a:bodyPr>
          <a:lstStyle>
            <a:lvl1pPr marL="2286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1pPr>
            <a:lvl2pPr marL="6858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2pPr>
            <a:lvl3pPr marL="11430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3pPr>
            <a:lvl4pPr marL="16002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smtClean="0">
                <a:solidFill>
                  <a:schemeClr val="tx1">
                    <a:lumMod val="75000"/>
                    <a:lumOff val="25000"/>
                  </a:schemeClr>
                </a:solidFill>
                <a:latin typeface="+mn-lt"/>
                <a:ea typeface="+mn-ea"/>
                <a:cs typeface="+mn-cs"/>
              </a:defRPr>
            </a:lvl4pPr>
            <a:lvl5pPr marL="2057400" indent="-228600" algn="l" defTabSz="914400" rtl="0" eaLnBrk="1" latinLnBrk="0" hangingPunct="1">
              <a:lnSpc>
                <a:spcPts val="1800"/>
              </a:lnSpc>
              <a:spcBef>
                <a:spcPts val="1000"/>
              </a:spcBef>
              <a:spcAft>
                <a:spcPts val="1000"/>
              </a:spcAft>
              <a:buFont typeface="Arial" panose="020B0604020202020204" pitchFamily="34" charset="0"/>
              <a:buChar char="•"/>
              <a:defRPr lang="en-US"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ct val="300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Aft>
                <a:spcPts val="2000"/>
              </a:spcAft>
              <a:buNone/>
            </a:pPr>
            <a:r>
              <a:rPr lang="en-US" sz="1600" dirty="0">
                <a:solidFill>
                  <a:prstClr val="black">
                    <a:lumMod val="75000"/>
                    <a:lumOff val="25000"/>
                  </a:prstClr>
                </a:solidFill>
                <a:latin typeface="Segoe UI" panose="020B0502040204020203" pitchFamily="34" charset="0"/>
                <a:cs typeface="Segoe UI" panose="020B0502040204020203" pitchFamily="34" charset="0"/>
              </a:rPr>
              <a:t>In mid-December, ERCO's Governing Board convenes to review and authorize all school renewals. Schools can anticipate receiving their renewal approval letter by </a:t>
            </a:r>
            <a:r>
              <a:rPr lang="en-US" sz="1600" b="1" dirty="0">
                <a:solidFill>
                  <a:prstClr val="black">
                    <a:lumMod val="75000"/>
                    <a:lumOff val="25000"/>
                  </a:prstClr>
                </a:solidFill>
                <a:latin typeface="Segoe UI" panose="020B0502040204020203" pitchFamily="34" charset="0"/>
                <a:cs typeface="Segoe UI" panose="020B0502040204020203" pitchFamily="34" charset="0"/>
              </a:rPr>
              <a:t>January 15th </a:t>
            </a:r>
            <a:r>
              <a:rPr lang="en-US" sz="1600" dirty="0">
                <a:solidFill>
                  <a:prstClr val="black">
                    <a:lumMod val="75000"/>
                    <a:lumOff val="25000"/>
                  </a:prstClr>
                </a:solidFill>
                <a:latin typeface="Segoe UI" panose="020B0502040204020203" pitchFamily="34" charset="0"/>
                <a:cs typeface="Segoe UI" panose="020B0502040204020203" pitchFamily="34" charset="0"/>
              </a:rPr>
              <a:t>at the latest.</a:t>
            </a:r>
            <a:endParaRPr lang="en-US" sz="1600" baseline="30000" dirty="0">
              <a:solidFill>
                <a:prstClr val="black">
                  <a:lumMod val="75000"/>
                  <a:lumOff val="25000"/>
                </a:prstClr>
              </a:solidFill>
              <a:latin typeface="Segoe UI" panose="020B0502040204020203" pitchFamily="34" charset="0"/>
              <a:cs typeface="Segoe UI" panose="020B0502040204020203" pitchFamily="34" charset="0"/>
            </a:endParaRPr>
          </a:p>
        </p:txBody>
      </p:sp>
      <p:cxnSp>
        <p:nvCxnSpPr>
          <p:cNvPr id="20" name="Straight Connector 19">
            <a:extLst>
              <a:ext uri="{C183D7F6-B498-43B3-948B-1728B52AA6E4}">
                <adec:decorative xmlns:adec="http://schemas.microsoft.com/office/drawing/2017/decorative" val="1"/>
              </a:ext>
            </a:extLst>
          </p:cNvPr>
          <p:cNvCxnSpPr/>
          <p:nvPr/>
        </p:nvCxnSpPr>
        <p:spPr>
          <a:xfrm>
            <a:off x="7598022" y="1515932"/>
            <a:ext cx="0" cy="4892634"/>
          </a:xfrm>
          <a:prstGeom prst="line">
            <a:avLst/>
          </a:prstGeom>
          <a:ln w="9525">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7" name="Title 6">
            <a:extLst>
              <a:ext uri="{FF2B5EF4-FFF2-40B4-BE49-F238E27FC236}">
                <a16:creationId xmlns:a16="http://schemas.microsoft.com/office/drawing/2014/main" id="{27F2CD82-D63D-FD05-BA43-EF9BC7891BDB}"/>
              </a:ext>
            </a:extLst>
          </p:cNvPr>
          <p:cNvSpPr>
            <a:spLocks noGrp="1"/>
          </p:cNvSpPr>
          <p:nvPr>
            <p:ph type="title"/>
          </p:nvPr>
        </p:nvSpPr>
        <p:spPr/>
        <p:txBody>
          <a:bodyPr/>
          <a:lstStyle/>
          <a:p>
            <a:r>
              <a:rPr lang="en-US" dirty="0"/>
              <a:t> Contract Renewals    </a:t>
            </a:r>
          </a:p>
        </p:txBody>
      </p:sp>
      <p:pic>
        <p:nvPicPr>
          <p:cNvPr id="8" name="Picture 7">
            <a:extLst>
              <a:ext uri="{FF2B5EF4-FFF2-40B4-BE49-F238E27FC236}">
                <a16:creationId xmlns:a16="http://schemas.microsoft.com/office/drawing/2014/main" id="{DCD649F1-092D-20F9-06EE-21971A6D136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8063867" y="1515932"/>
            <a:ext cx="3539850" cy="4885944"/>
          </a:xfrm>
          <a:prstGeom prst="rect">
            <a:avLst/>
          </a:prstGeom>
          <a:noFill/>
          <a:ln>
            <a:noFill/>
          </a:ln>
        </p:spPr>
      </p:pic>
    </p:spTree>
    <p:extLst>
      <p:ext uri="{BB962C8B-B14F-4D97-AF65-F5344CB8AC3E}">
        <p14:creationId xmlns:p14="http://schemas.microsoft.com/office/powerpoint/2010/main" val="2596833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521208" y="911717"/>
            <a:ext cx="2993517" cy="1264555"/>
          </a:xfrm>
        </p:spPr>
        <p:txBody>
          <a:bodyPr>
            <a:normAutofit/>
          </a:bodyPr>
          <a:lstStyle/>
          <a:p>
            <a:r>
              <a:rPr lang="en-US" dirty="0">
                <a:latin typeface="Segoe UI Light" panose="020B0502040204020203" pitchFamily="34" charset="0"/>
                <a:cs typeface="Segoe UI Light" panose="020B0502040204020203" pitchFamily="34" charset="0"/>
              </a:rPr>
              <a:t>Questions?  </a:t>
            </a:r>
          </a:p>
        </p:txBody>
      </p:sp>
      <p:sp>
        <p:nvSpPr>
          <p:cNvPr id="5" name="Content Placeholder 4"/>
          <p:cNvSpPr>
            <a:spLocks noGrp="1"/>
          </p:cNvSpPr>
          <p:nvPr>
            <p:ph sz="half" idx="4294967295"/>
          </p:nvPr>
        </p:nvSpPr>
        <p:spPr>
          <a:xfrm>
            <a:off x="521208" y="4424585"/>
            <a:ext cx="4954682" cy="1720710"/>
          </a:xfrm>
        </p:spPr>
        <p:txBody>
          <a:bodyPr>
            <a:normAutofit/>
          </a:bodyPr>
          <a:lstStyle/>
          <a:p>
            <a:pPr marL="0" indent="0">
              <a:lnSpc>
                <a:spcPts val="3600"/>
              </a:lnSpc>
              <a:spcAft>
                <a:spcPts val="0"/>
              </a:spcAft>
              <a:buNone/>
            </a:pPr>
            <a:r>
              <a:rPr lang="en-US" sz="2800" b="1" dirty="0">
                <a:latin typeface="Times New Roman" panose="02020603050405020304" pitchFamily="18" charset="0"/>
                <a:cs typeface="Times New Roman" panose="02020603050405020304" pitchFamily="18" charset="0"/>
              </a:rPr>
              <a:t>James Wilson </a:t>
            </a:r>
          </a:p>
          <a:p>
            <a:pPr marL="0" indent="0">
              <a:lnSpc>
                <a:spcPts val="3600"/>
              </a:lnSpc>
              <a:spcAft>
                <a:spcPts val="0"/>
              </a:spcAft>
              <a:buNone/>
            </a:pPr>
            <a:r>
              <a:rPr lang="en-US" sz="2400" b="1" dirty="0">
                <a:solidFill>
                  <a:schemeClr val="tx1">
                    <a:lumMod val="75000"/>
                    <a:lumOff val="25000"/>
                  </a:schemeClr>
                </a:solidFill>
                <a:latin typeface="Times New Roman" panose="02020603050405020304" pitchFamily="18" charset="0"/>
                <a:cs typeface="Times New Roman" panose="02020603050405020304" pitchFamily="18" charset="0"/>
              </a:rPr>
              <a:t>513-771-4006 Ext. 23  </a:t>
            </a:r>
          </a:p>
          <a:p>
            <a:pPr marL="0" indent="0">
              <a:lnSpc>
                <a:spcPts val="3600"/>
              </a:lnSpc>
              <a:spcAft>
                <a:spcPts val="0"/>
              </a:spcAft>
              <a:buNone/>
            </a:pPr>
            <a:r>
              <a:rPr lang="en-US" sz="2800" dirty="0">
                <a:latin typeface="Segoe UI Light" panose="020B0502040204020203" pitchFamily="34" charset="0"/>
                <a:cs typeface="Segoe UI Light" panose="020B0502040204020203" pitchFamily="34" charset="0"/>
                <a:hlinkClick r:id="rId3"/>
              </a:rPr>
              <a:t>Jwilson@ercoinc.org</a:t>
            </a:r>
            <a:r>
              <a:rPr lang="en-US" sz="2800" dirty="0">
                <a:latin typeface="Segoe UI Light" panose="020B0502040204020203" pitchFamily="34" charset="0"/>
                <a:cs typeface="Segoe UI Light" panose="020B0502040204020203" pitchFamily="34" charset="0"/>
              </a:rPr>
              <a:t> </a:t>
            </a:r>
          </a:p>
          <a:p>
            <a:pPr marL="0" indent="0">
              <a:lnSpc>
                <a:spcPts val="3600"/>
              </a:lnSpc>
              <a:spcAft>
                <a:spcPts val="0"/>
              </a:spcAft>
              <a:buNone/>
            </a:pPr>
            <a:endParaRPr lang="en-US" sz="2000" dirty="0">
              <a:latin typeface="Segoe UI Light" panose="020B0502040204020203" pitchFamily="34" charset="0"/>
              <a:cs typeface="Segoe UI Light" panose="020B0502040204020203" pitchFamily="34" charset="0"/>
            </a:endParaRPr>
          </a:p>
        </p:txBody>
      </p:sp>
      <p:pic>
        <p:nvPicPr>
          <p:cNvPr id="3" name="Picture 2">
            <a:extLst>
              <a:ext uri="{FF2B5EF4-FFF2-40B4-BE49-F238E27FC236}">
                <a16:creationId xmlns:a16="http://schemas.microsoft.com/office/drawing/2014/main" id="{44DDDC15-AF6D-D31B-8010-0CAA5A2F5CA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80253" y="2692591"/>
            <a:ext cx="7202214" cy="1606140"/>
          </a:xfrm>
          <a:prstGeom prst="rect">
            <a:avLst/>
          </a:prstGeom>
          <a:noFill/>
          <a:ln>
            <a:noFill/>
          </a:ln>
        </p:spPr>
      </p:pic>
      <p:pic>
        <p:nvPicPr>
          <p:cNvPr id="4" name="Picture 3" descr="Logo&#10;&#10;Description automatically generated">
            <a:extLst>
              <a:ext uri="{FF2B5EF4-FFF2-40B4-BE49-F238E27FC236}">
                <a16:creationId xmlns:a16="http://schemas.microsoft.com/office/drawing/2014/main" id="{72928044-D065-8983-B59C-BE5004127CA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01048" y="5027695"/>
            <a:ext cx="1828800" cy="1117600"/>
          </a:xfrm>
          <a:prstGeom prst="rect">
            <a:avLst/>
          </a:prstGeom>
        </p:spPr>
      </p:pic>
    </p:spTree>
    <p:extLst>
      <p:ext uri="{BB962C8B-B14F-4D97-AF65-F5344CB8AC3E}">
        <p14:creationId xmlns:p14="http://schemas.microsoft.com/office/powerpoint/2010/main" val="8930258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xmlns:p14="http://schemas.microsoft.com/office/powerpoint/2010/main" spd="slow">
        <p:fade/>
      </p:transition>
    </mc:Fallback>
  </mc:AlternateContent>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10001108_win32_fixed.potx" id="{9A9BE078-57A7-48B2-9D33-8EFC365D262A}" vid="{66905093-CF97-471D-A25F-2AFDA552169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{F159DDE3-CA52-483E-AA67-1F4E7682AE45}tf10001108_win32</Template>
  <TotalTime>14557</TotalTime>
  <Words>1959</Words>
  <Application>Microsoft Office PowerPoint</Application>
  <PresentationFormat>Widescreen</PresentationFormat>
  <Paragraphs>168</Paragraphs>
  <Slides>17</Slides>
  <Notes>11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17</vt:i4>
      </vt:variant>
    </vt:vector>
  </HeadingPairs>
  <TitlesOfParts>
    <vt:vector size="26" baseType="lpstr">
      <vt:lpstr>Arial</vt:lpstr>
      <vt:lpstr>Calibri</vt:lpstr>
      <vt:lpstr>Roboto</vt:lpstr>
      <vt:lpstr>Segoe UI</vt:lpstr>
      <vt:lpstr>Segoe UI Light</vt:lpstr>
      <vt:lpstr>Segoe UI Semibold</vt:lpstr>
      <vt:lpstr>Symbol</vt:lpstr>
      <vt:lpstr>Times New Roman</vt:lpstr>
      <vt:lpstr>WelcomeDoc</vt:lpstr>
      <vt:lpstr>Navigating Sponsor Expectations  Annual Updates and Guidance </vt:lpstr>
      <vt:lpstr>ERCO Things to Know Document  </vt:lpstr>
      <vt:lpstr>Sponsor Role and Responsibilities  </vt:lpstr>
      <vt:lpstr>Sponsor Role and Responsibilities </vt:lpstr>
      <vt:lpstr>Schools’ Roles and Responsibilities </vt:lpstr>
      <vt:lpstr>Schools’ Roles and Responsibilities </vt:lpstr>
      <vt:lpstr>School On-Site Visits </vt:lpstr>
      <vt:lpstr>Enrollment and Financial Reviews </vt:lpstr>
      <vt:lpstr>Enrollment and Financial Reviews </vt:lpstr>
      <vt:lpstr>Enrollment and Financial Reviews </vt:lpstr>
      <vt:lpstr>Annual Audit Reports </vt:lpstr>
      <vt:lpstr>ERCO Technical Assistance </vt:lpstr>
      <vt:lpstr>Legal Updates </vt:lpstr>
      <vt:lpstr>Performance Monitoring  </vt:lpstr>
      <vt:lpstr>ERCO Interventions </vt:lpstr>
      <vt:lpstr> Contract Renewals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ERCO Application Reviewers and Interviewers Training</dc:title>
  <dc:creator>James Wilson</dc:creator>
  <cp:keywords/>
  <cp:lastModifiedBy>James Wilson</cp:lastModifiedBy>
  <cp:revision>24</cp:revision>
  <dcterms:created xsi:type="dcterms:W3CDTF">2022-11-03T17:56:53Z</dcterms:created>
  <dcterms:modified xsi:type="dcterms:W3CDTF">2026-08-10T01:25:33Z</dcterms:modified>
  <cp:version/>
</cp:coreProperties>
</file>